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Gotham" charset="1" panose="00000000000000000000"/>
      <p:regular r:id="rId16"/>
    </p:embeddedFont>
    <p:embeddedFont>
      <p:font typeface="Gotham Heavy" charset="1" panose="02000900000000000000"/>
      <p:regular r:id="rId17"/>
    </p:embeddedFont>
    <p:embeddedFont>
      <p:font typeface="Gotham Bold" charset="1" panose="00000000000000000000"/>
      <p:regular r:id="rId18"/>
    </p:embeddedFont>
    <p:embeddedFont>
      <p:font typeface="Garet" charset="1" panose="00000000000000000000"/>
      <p:regular r:id="rId19"/>
    </p:embeddedFont>
    <p:embeddedFont>
      <p:font typeface="Garet Bold" charset="1" panose="00000000000000000000"/>
      <p:regular r:id="rId20"/>
    </p:embeddedFont>
    <p:embeddedFont>
      <p:font typeface="Droid Serif" charset="1" panose="02020600060500020200"/>
      <p:regular r:id="rId21"/>
    </p:embeddedFont>
    <p:embeddedFont>
      <p:font typeface="Garet Italics" charset="1" panose="00000000000000000000"/>
      <p:regular r:id="rId22"/>
    </p:embeddedFont>
    <p:embeddedFont>
      <p:font typeface="Playfair Display Italics" charset="1" panose="000005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5.jpeg" Type="http://schemas.openxmlformats.org/officeDocument/2006/relationships/image"/><Relationship Id="rId4" Target="../media/image16.jpe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20.jpeg" Type="http://schemas.openxmlformats.org/officeDocument/2006/relationships/image"/><Relationship Id="rId6"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 Id="rId4"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168302" y="-1384391"/>
            <a:ext cx="9696367" cy="11283045"/>
            <a:chOff x="0" y="0"/>
            <a:chExt cx="698500" cy="812800"/>
          </a:xfrm>
        </p:grpSpPr>
        <p:sp>
          <p:nvSpPr>
            <p:cNvPr name="Freeform 3" id="3"/>
            <p:cNvSpPr/>
            <p:nvPr/>
          </p:nvSpPr>
          <p:spPr>
            <a:xfrm flipH="false" flipV="false" rot="0">
              <a:off x="0" y="3821"/>
              <a:ext cx="698500" cy="805158"/>
            </a:xfrm>
            <a:custGeom>
              <a:avLst/>
              <a:gdLst/>
              <a:ahLst/>
              <a:cxnLst/>
              <a:rect r="r" b="b" t="t" l="l"/>
              <a:pathLst>
                <a:path h="805158" w="698500">
                  <a:moveTo>
                    <a:pt x="366449" y="6186"/>
                  </a:moveTo>
                  <a:lnTo>
                    <a:pt x="681301" y="189372"/>
                  </a:lnTo>
                  <a:cubicBezTo>
                    <a:pt x="691949" y="195568"/>
                    <a:pt x="698500" y="206958"/>
                    <a:pt x="698500" y="219277"/>
                  </a:cubicBezTo>
                  <a:lnTo>
                    <a:pt x="698500" y="585881"/>
                  </a:lnTo>
                  <a:cubicBezTo>
                    <a:pt x="698500" y="598200"/>
                    <a:pt x="691949" y="609590"/>
                    <a:pt x="681301" y="615786"/>
                  </a:cubicBezTo>
                  <a:lnTo>
                    <a:pt x="366449" y="798972"/>
                  </a:lnTo>
                  <a:cubicBezTo>
                    <a:pt x="355817" y="805158"/>
                    <a:pt x="342683" y="805158"/>
                    <a:pt x="332051" y="798972"/>
                  </a:cubicBezTo>
                  <a:lnTo>
                    <a:pt x="17199" y="615786"/>
                  </a:lnTo>
                  <a:cubicBezTo>
                    <a:pt x="6551" y="609590"/>
                    <a:pt x="0" y="598200"/>
                    <a:pt x="0" y="585881"/>
                  </a:cubicBezTo>
                  <a:lnTo>
                    <a:pt x="0" y="219277"/>
                  </a:lnTo>
                  <a:cubicBezTo>
                    <a:pt x="0" y="206958"/>
                    <a:pt x="6551" y="195568"/>
                    <a:pt x="17199" y="189372"/>
                  </a:cubicBezTo>
                  <a:lnTo>
                    <a:pt x="332051" y="6186"/>
                  </a:lnTo>
                  <a:cubicBezTo>
                    <a:pt x="342683" y="0"/>
                    <a:pt x="355817" y="0"/>
                    <a:pt x="366449" y="6186"/>
                  </a:cubicBezTo>
                  <a:close/>
                </a:path>
              </a:pathLst>
            </a:custGeom>
            <a:solidFill>
              <a:srgbClr val="08A54C"/>
            </a:solidFill>
          </p:spPr>
        </p:sp>
        <p:sp>
          <p:nvSpPr>
            <p:cNvPr name="TextBox 4" id="4"/>
            <p:cNvSpPr txBox="true"/>
            <p:nvPr/>
          </p:nvSpPr>
          <p:spPr>
            <a:xfrm>
              <a:off x="0" y="63500"/>
              <a:ext cx="698500" cy="6096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411698" y="357487"/>
            <a:ext cx="9515977" cy="11073137"/>
            <a:chOff x="0" y="0"/>
            <a:chExt cx="698500" cy="812800"/>
          </a:xfrm>
        </p:grpSpPr>
        <p:sp>
          <p:nvSpPr>
            <p:cNvPr name="Freeform 6" id="6"/>
            <p:cNvSpPr/>
            <p:nvPr/>
          </p:nvSpPr>
          <p:spPr>
            <a:xfrm flipH="false" flipV="false" rot="0">
              <a:off x="0" y="4296"/>
              <a:ext cx="698500" cy="804208"/>
            </a:xfrm>
            <a:custGeom>
              <a:avLst/>
              <a:gdLst/>
              <a:ahLst/>
              <a:cxnLst/>
              <a:rect r="r" b="b" t="t" l="l"/>
              <a:pathLst>
                <a:path h="804208" w="698500">
                  <a:moveTo>
                    <a:pt x="368588" y="6955"/>
                  </a:moveTo>
                  <a:lnTo>
                    <a:pt x="679162" y="187653"/>
                  </a:lnTo>
                  <a:cubicBezTo>
                    <a:pt x="691135" y="194619"/>
                    <a:pt x="698500" y="207425"/>
                    <a:pt x="698500" y="221277"/>
                  </a:cubicBezTo>
                  <a:lnTo>
                    <a:pt x="698500" y="582931"/>
                  </a:lnTo>
                  <a:cubicBezTo>
                    <a:pt x="698500" y="596783"/>
                    <a:pt x="691135" y="609589"/>
                    <a:pt x="679162" y="616555"/>
                  </a:cubicBezTo>
                  <a:lnTo>
                    <a:pt x="368588" y="797253"/>
                  </a:lnTo>
                  <a:cubicBezTo>
                    <a:pt x="356634" y="804208"/>
                    <a:pt x="341866" y="804208"/>
                    <a:pt x="329912" y="797253"/>
                  </a:cubicBezTo>
                  <a:lnTo>
                    <a:pt x="19338" y="616555"/>
                  </a:lnTo>
                  <a:cubicBezTo>
                    <a:pt x="7366" y="609589"/>
                    <a:pt x="0" y="596783"/>
                    <a:pt x="0" y="582931"/>
                  </a:cubicBezTo>
                  <a:lnTo>
                    <a:pt x="0" y="221277"/>
                  </a:lnTo>
                  <a:cubicBezTo>
                    <a:pt x="0" y="207425"/>
                    <a:pt x="7366" y="194619"/>
                    <a:pt x="19338" y="187653"/>
                  </a:cubicBezTo>
                  <a:lnTo>
                    <a:pt x="329912" y="6955"/>
                  </a:lnTo>
                  <a:cubicBezTo>
                    <a:pt x="341866" y="0"/>
                    <a:pt x="356634" y="0"/>
                    <a:pt x="368588" y="6955"/>
                  </a:cubicBezTo>
                  <a:close/>
                </a:path>
              </a:pathLst>
            </a:custGeom>
            <a:blipFill>
              <a:blip r:embed="rId2"/>
              <a:stretch>
                <a:fillRect l="-34972" t="0" r="-34972" b="0"/>
              </a:stretch>
            </a:blipFill>
          </p:spPr>
        </p:sp>
      </p:grpSp>
      <p:grpSp>
        <p:nvGrpSpPr>
          <p:cNvPr name="Group 7" id="7"/>
          <p:cNvGrpSpPr/>
          <p:nvPr/>
        </p:nvGrpSpPr>
        <p:grpSpPr>
          <a:xfrm rot="1858779">
            <a:off x="11507826" y="8885687"/>
            <a:ext cx="6093603" cy="1173139"/>
            <a:chOff x="0" y="0"/>
            <a:chExt cx="2110952" cy="406400"/>
          </a:xfrm>
        </p:grpSpPr>
        <p:sp>
          <p:nvSpPr>
            <p:cNvPr name="Freeform 8" id="8"/>
            <p:cNvSpPr/>
            <p:nvPr/>
          </p:nvSpPr>
          <p:spPr>
            <a:xfrm flipH="false" flipV="false" rot="0">
              <a:off x="0" y="0"/>
              <a:ext cx="2110952" cy="406400"/>
            </a:xfrm>
            <a:custGeom>
              <a:avLst/>
              <a:gdLst/>
              <a:ahLst/>
              <a:cxnLst/>
              <a:rect r="r" b="b" t="t" l="l"/>
              <a:pathLst>
                <a:path h="406400" w="2110952">
                  <a:moveTo>
                    <a:pt x="1907752" y="0"/>
                  </a:moveTo>
                  <a:cubicBezTo>
                    <a:pt x="2019976" y="0"/>
                    <a:pt x="2110952" y="90976"/>
                    <a:pt x="2110952" y="203200"/>
                  </a:cubicBezTo>
                  <a:cubicBezTo>
                    <a:pt x="2110952" y="315424"/>
                    <a:pt x="2019976" y="406400"/>
                    <a:pt x="1907752" y="406400"/>
                  </a:cubicBezTo>
                  <a:lnTo>
                    <a:pt x="203200" y="406400"/>
                  </a:lnTo>
                  <a:cubicBezTo>
                    <a:pt x="90976" y="406400"/>
                    <a:pt x="0" y="315424"/>
                    <a:pt x="0" y="203200"/>
                  </a:cubicBezTo>
                  <a:cubicBezTo>
                    <a:pt x="0" y="90976"/>
                    <a:pt x="90976" y="0"/>
                    <a:pt x="203200" y="0"/>
                  </a:cubicBezTo>
                  <a:close/>
                </a:path>
              </a:pathLst>
            </a:custGeom>
            <a:solidFill>
              <a:srgbClr val="F1C60B"/>
            </a:solidFill>
          </p:spPr>
        </p:sp>
        <p:sp>
          <p:nvSpPr>
            <p:cNvPr name="TextBox 9" id="9"/>
            <p:cNvSpPr txBox="true"/>
            <p:nvPr/>
          </p:nvSpPr>
          <p:spPr>
            <a:xfrm>
              <a:off x="0" y="-76200"/>
              <a:ext cx="2110952" cy="482600"/>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0">
            <a:off x="540532" y="8694910"/>
            <a:ext cx="1050645" cy="1222569"/>
            <a:chOff x="0" y="0"/>
            <a:chExt cx="698500" cy="812800"/>
          </a:xfrm>
        </p:grpSpPr>
        <p:sp>
          <p:nvSpPr>
            <p:cNvPr name="Freeform 11" id="11"/>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2" id="12"/>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01</a:t>
              </a:r>
            </a:p>
          </p:txBody>
        </p:sp>
      </p:grpSp>
      <p:sp>
        <p:nvSpPr>
          <p:cNvPr name="Freeform 13" id="13"/>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4" id="14"/>
          <p:cNvGrpSpPr/>
          <p:nvPr/>
        </p:nvGrpSpPr>
        <p:grpSpPr>
          <a:xfrm rot="0">
            <a:off x="9760922" y="7956747"/>
            <a:ext cx="1301553" cy="1301553"/>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209550" cap="sq">
              <a:solidFill>
                <a:srgbClr val="08A54C"/>
              </a:solidFill>
              <a:prstDash val="solid"/>
              <a:miter/>
            </a:ln>
          </p:spPr>
        </p:sp>
        <p:sp>
          <p:nvSpPr>
            <p:cNvPr name="TextBox 16" id="16"/>
            <p:cNvSpPr txBox="true"/>
            <p:nvPr/>
          </p:nvSpPr>
          <p:spPr>
            <a:xfrm>
              <a:off x="76200" y="0"/>
              <a:ext cx="660400" cy="736600"/>
            </a:xfrm>
            <a:prstGeom prst="rect">
              <a:avLst/>
            </a:prstGeom>
          </p:spPr>
          <p:txBody>
            <a:bodyPr anchor="ctr" rtlCol="false" tIns="50800" lIns="50800" bIns="50800" rIns="50800"/>
            <a:lstStyle/>
            <a:p>
              <a:pPr algn="ctr">
                <a:lnSpc>
                  <a:spcPts val="2659"/>
                </a:lnSpc>
              </a:pPr>
            </a:p>
          </p:txBody>
        </p:sp>
      </p:grpSp>
      <p:sp>
        <p:nvSpPr>
          <p:cNvPr name="AutoShape 17" id="17"/>
          <p:cNvSpPr/>
          <p:nvPr/>
        </p:nvSpPr>
        <p:spPr>
          <a:xfrm flipV="true">
            <a:off x="1355401" y="7787202"/>
            <a:ext cx="960043" cy="0"/>
          </a:xfrm>
          <a:prstGeom prst="line">
            <a:avLst/>
          </a:prstGeom>
          <a:ln cap="flat" w="38100">
            <a:solidFill>
              <a:srgbClr val="08A54C"/>
            </a:solidFill>
            <a:prstDash val="solid"/>
            <a:headEnd type="none" len="sm" w="sm"/>
            <a:tailEnd type="arrow" len="sm" w="med"/>
          </a:ln>
        </p:spPr>
      </p:sp>
      <p:sp>
        <p:nvSpPr>
          <p:cNvPr name="Freeform 18" id="18"/>
          <p:cNvSpPr/>
          <p:nvPr/>
        </p:nvSpPr>
        <p:spPr>
          <a:xfrm flipH="false" flipV="false" rot="0">
            <a:off x="1355401" y="917694"/>
            <a:ext cx="813484" cy="1007816"/>
          </a:xfrm>
          <a:custGeom>
            <a:avLst/>
            <a:gdLst/>
            <a:ahLst/>
            <a:cxnLst/>
            <a:rect r="r" b="b" t="t" l="l"/>
            <a:pathLst>
              <a:path h="1007816" w="813484">
                <a:moveTo>
                  <a:pt x="0" y="0"/>
                </a:moveTo>
                <a:lnTo>
                  <a:pt x="813484" y="0"/>
                </a:lnTo>
                <a:lnTo>
                  <a:pt x="813484" y="1007816"/>
                </a:lnTo>
                <a:lnTo>
                  <a:pt x="0" y="1007816"/>
                </a:lnTo>
                <a:lnTo>
                  <a:pt x="0" y="0"/>
                </a:lnTo>
                <a:close/>
              </a:path>
            </a:pathLst>
          </a:custGeom>
          <a:blipFill>
            <a:blip r:embed="rId5"/>
            <a:stretch>
              <a:fillRect l="0" t="0" r="0" b="0"/>
            </a:stretch>
          </a:blipFill>
        </p:spPr>
      </p:sp>
      <p:sp>
        <p:nvSpPr>
          <p:cNvPr name="TextBox 19" id="19"/>
          <p:cNvSpPr txBox="true"/>
          <p:nvPr/>
        </p:nvSpPr>
        <p:spPr>
          <a:xfrm rot="0">
            <a:off x="1355401" y="2725610"/>
            <a:ext cx="7788599" cy="3550540"/>
          </a:xfrm>
          <a:prstGeom prst="rect">
            <a:avLst/>
          </a:prstGeom>
        </p:spPr>
        <p:txBody>
          <a:bodyPr anchor="t" rtlCol="false" tIns="0" lIns="0" bIns="0" rIns="0">
            <a:spAutoFit/>
          </a:bodyPr>
          <a:lstStyle/>
          <a:p>
            <a:pPr algn="l">
              <a:lnSpc>
                <a:spcPts val="9048"/>
              </a:lnSpc>
            </a:pPr>
            <a:r>
              <a:rPr lang="en-US" b="true" sz="10400" spc="-312">
                <a:solidFill>
                  <a:srgbClr val="08A54C"/>
                </a:solidFill>
                <a:latin typeface="Gotham Heavy"/>
                <a:ea typeface="Gotham Heavy"/>
                <a:cs typeface="Gotham Heavy"/>
                <a:sym typeface="Gotham Heavy"/>
              </a:rPr>
              <a:t>REPAIR REFURBISH</a:t>
            </a:r>
          </a:p>
          <a:p>
            <a:pPr algn="l">
              <a:lnSpc>
                <a:spcPts val="9048"/>
              </a:lnSpc>
            </a:pPr>
            <a:r>
              <a:rPr lang="en-US" b="true" sz="10400" spc="-312">
                <a:solidFill>
                  <a:srgbClr val="08A54C"/>
                </a:solidFill>
                <a:latin typeface="Gotham Heavy"/>
                <a:ea typeface="Gotham Heavy"/>
                <a:cs typeface="Gotham Heavy"/>
                <a:sym typeface="Gotham Heavy"/>
              </a:rPr>
              <a:t>REUSE</a:t>
            </a:r>
          </a:p>
        </p:txBody>
      </p:sp>
      <p:sp>
        <p:nvSpPr>
          <p:cNvPr name="TextBox 20" id="20"/>
          <p:cNvSpPr txBox="true"/>
          <p:nvPr/>
        </p:nvSpPr>
        <p:spPr>
          <a:xfrm rot="0">
            <a:off x="1355401" y="6570987"/>
            <a:ext cx="7376846" cy="547370"/>
          </a:xfrm>
          <a:prstGeom prst="rect">
            <a:avLst/>
          </a:prstGeom>
        </p:spPr>
        <p:txBody>
          <a:bodyPr anchor="t" rtlCol="false" tIns="0" lIns="0" bIns="0" rIns="0">
            <a:spAutoFit/>
          </a:bodyPr>
          <a:lstStyle/>
          <a:p>
            <a:pPr algn="l" marL="0" indent="0" lvl="0">
              <a:lnSpc>
                <a:spcPts val="4480"/>
              </a:lnSpc>
              <a:spcBef>
                <a:spcPct val="0"/>
              </a:spcBef>
            </a:pPr>
            <a:r>
              <a:rPr lang="en-US" b="true" sz="3200" spc="-96">
                <a:solidFill>
                  <a:srgbClr val="000000"/>
                </a:solidFill>
                <a:latin typeface="Gotham Bold"/>
                <a:ea typeface="Gotham Bold"/>
                <a:cs typeface="Gotham Bold"/>
                <a:sym typeface="Gotham Bold"/>
              </a:rPr>
              <a:t>BUILDING A SUSTAINABLE FUTURE</a:t>
            </a:r>
          </a:p>
        </p:txBody>
      </p:sp>
      <p:sp>
        <p:nvSpPr>
          <p:cNvPr name="TextBox 21" id="21"/>
          <p:cNvSpPr txBox="true"/>
          <p:nvPr/>
        </p:nvSpPr>
        <p:spPr>
          <a:xfrm rot="0">
            <a:off x="2469550" y="7550982"/>
            <a:ext cx="4995060" cy="405765"/>
          </a:xfrm>
          <a:prstGeom prst="rect">
            <a:avLst/>
          </a:prstGeom>
        </p:spPr>
        <p:txBody>
          <a:bodyPr anchor="t" rtlCol="false" tIns="0" lIns="0" bIns="0" rIns="0">
            <a:spAutoFit/>
          </a:bodyPr>
          <a:lstStyle/>
          <a:p>
            <a:pPr algn="l" marL="0" indent="0" lvl="0">
              <a:lnSpc>
                <a:spcPts val="3359"/>
              </a:lnSpc>
              <a:spcBef>
                <a:spcPct val="0"/>
              </a:spcBef>
            </a:pPr>
            <a:r>
              <a:rPr lang="en-US" b="true" sz="2400" spc="960">
                <a:solidFill>
                  <a:srgbClr val="08A54C"/>
                </a:solidFill>
                <a:latin typeface="Gotham Bold"/>
                <a:ea typeface="Gotham Bold"/>
                <a:cs typeface="Gotham Bold"/>
                <a:sym typeface="Gotham Bold"/>
              </a:rPr>
              <a:t>LED LUMINAIRES</a:t>
            </a:r>
          </a:p>
        </p:txBody>
      </p:sp>
      <p:sp>
        <p:nvSpPr>
          <p:cNvPr name="TextBox 22" id="22"/>
          <p:cNvSpPr txBox="true"/>
          <p:nvPr/>
        </p:nvSpPr>
        <p:spPr>
          <a:xfrm rot="0">
            <a:off x="2168885" y="1223164"/>
            <a:ext cx="3428725" cy="349250"/>
          </a:xfrm>
          <a:prstGeom prst="rect">
            <a:avLst/>
          </a:prstGeom>
        </p:spPr>
        <p:txBody>
          <a:bodyPr anchor="t" rtlCol="false" tIns="0" lIns="0" bIns="0" rIns="0">
            <a:spAutoFit/>
          </a:bodyPr>
          <a:lstStyle/>
          <a:p>
            <a:pPr algn="ctr">
              <a:lnSpc>
                <a:spcPts val="2800"/>
              </a:lnSpc>
              <a:spcBef>
                <a:spcPct val="0"/>
              </a:spcBef>
            </a:pPr>
            <a:r>
              <a:rPr lang="en-US" b="true" sz="2000" spc="-20">
                <a:solidFill>
                  <a:srgbClr val="000000"/>
                </a:solidFill>
                <a:latin typeface="Gotham Bold"/>
                <a:ea typeface="Gotham Bold"/>
                <a:cs typeface="Gotham Bold"/>
                <a:sym typeface="Gotham Bold"/>
              </a:rPr>
              <a:t>Bithika Innovates Pvt Ltd</a:t>
            </a:r>
          </a:p>
        </p:txBody>
      </p:sp>
      <p:sp>
        <p:nvSpPr>
          <p:cNvPr name="TextBox 23" id="23"/>
          <p:cNvSpPr txBox="true"/>
          <p:nvPr/>
        </p:nvSpPr>
        <p:spPr>
          <a:xfrm rot="0">
            <a:off x="3444787" y="9109027"/>
            <a:ext cx="3609826" cy="356235"/>
          </a:xfrm>
          <a:prstGeom prst="rect">
            <a:avLst/>
          </a:prstGeom>
        </p:spPr>
        <p:txBody>
          <a:bodyPr anchor="t" rtlCol="false" tIns="0" lIns="0" bIns="0" rIns="0">
            <a:spAutoFit/>
          </a:bodyPr>
          <a:lstStyle/>
          <a:p>
            <a:pPr algn="ctr">
              <a:lnSpc>
                <a:spcPts val="2940"/>
              </a:lnSpc>
              <a:spcBef>
                <a:spcPct val="0"/>
              </a:spcBef>
            </a:pPr>
            <a:r>
              <a:rPr lang="en-US" b="true" sz="2100" spc="-21">
                <a:solidFill>
                  <a:srgbClr val="000000"/>
                </a:solidFill>
                <a:latin typeface="Gotham Bold"/>
                <a:ea typeface="Gotham Bold"/>
                <a:cs typeface="Gotham Bold"/>
                <a:sym typeface="Gotham Bold"/>
              </a:rPr>
              <a:t>www.bithikainnovates.com</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31769" y="717391"/>
            <a:ext cx="12645074" cy="8852218"/>
            <a:chOff x="0" y="0"/>
            <a:chExt cx="3330390" cy="2331448"/>
          </a:xfrm>
        </p:grpSpPr>
        <p:sp>
          <p:nvSpPr>
            <p:cNvPr name="Freeform 3" id="3"/>
            <p:cNvSpPr/>
            <p:nvPr/>
          </p:nvSpPr>
          <p:spPr>
            <a:xfrm flipH="false" flipV="false" rot="0">
              <a:off x="0" y="0"/>
              <a:ext cx="3330390" cy="2331448"/>
            </a:xfrm>
            <a:custGeom>
              <a:avLst/>
              <a:gdLst/>
              <a:ahLst/>
              <a:cxnLst/>
              <a:rect r="r" b="b" t="t" l="l"/>
              <a:pathLst>
                <a:path h="2331448" w="3330390">
                  <a:moveTo>
                    <a:pt x="0" y="0"/>
                  </a:moveTo>
                  <a:lnTo>
                    <a:pt x="3330390" y="0"/>
                  </a:lnTo>
                  <a:lnTo>
                    <a:pt x="3330390" y="2331448"/>
                  </a:lnTo>
                  <a:lnTo>
                    <a:pt x="0" y="2331448"/>
                  </a:lnTo>
                  <a:close/>
                </a:path>
              </a:pathLst>
            </a:custGeom>
            <a:solidFill>
              <a:srgbClr val="000000">
                <a:alpha val="0"/>
              </a:srgbClr>
            </a:solidFill>
            <a:ln w="19050" cap="sq">
              <a:solidFill>
                <a:srgbClr val="000000"/>
              </a:solidFill>
              <a:prstDash val="solid"/>
              <a:miter/>
            </a:ln>
          </p:spPr>
        </p:sp>
        <p:sp>
          <p:nvSpPr>
            <p:cNvPr name="TextBox 4" id="4"/>
            <p:cNvSpPr txBox="true"/>
            <p:nvPr/>
          </p:nvSpPr>
          <p:spPr>
            <a:xfrm>
              <a:off x="0" y="-47625"/>
              <a:ext cx="3330390" cy="237907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8867367" y="3600450"/>
            <a:ext cx="8790426" cy="3086100"/>
            <a:chOff x="0" y="0"/>
            <a:chExt cx="2315174" cy="812800"/>
          </a:xfrm>
        </p:grpSpPr>
        <p:sp>
          <p:nvSpPr>
            <p:cNvPr name="Freeform 6" id="6"/>
            <p:cNvSpPr/>
            <p:nvPr/>
          </p:nvSpPr>
          <p:spPr>
            <a:xfrm flipH="false" flipV="false" rot="0">
              <a:off x="0" y="0"/>
              <a:ext cx="2315174" cy="812800"/>
            </a:xfrm>
            <a:custGeom>
              <a:avLst/>
              <a:gdLst/>
              <a:ahLst/>
              <a:cxnLst/>
              <a:rect r="r" b="b" t="t" l="l"/>
              <a:pathLst>
                <a:path h="812800" w="2315174">
                  <a:moveTo>
                    <a:pt x="0" y="0"/>
                  </a:moveTo>
                  <a:lnTo>
                    <a:pt x="2315174" y="0"/>
                  </a:lnTo>
                  <a:lnTo>
                    <a:pt x="2315174" y="812800"/>
                  </a:lnTo>
                  <a:lnTo>
                    <a:pt x="0" y="812800"/>
                  </a:lnTo>
                  <a:close/>
                </a:path>
              </a:pathLst>
            </a:custGeom>
            <a:solidFill>
              <a:srgbClr val="08A54C"/>
            </a:solidFill>
          </p:spPr>
        </p:sp>
        <p:sp>
          <p:nvSpPr>
            <p:cNvPr name="TextBox 7" id="7"/>
            <p:cNvSpPr txBox="true"/>
            <p:nvPr/>
          </p:nvSpPr>
          <p:spPr>
            <a:xfrm>
              <a:off x="0" y="-47625"/>
              <a:ext cx="2315174" cy="860425"/>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0" y="0"/>
            <a:ext cx="9144000" cy="10287000"/>
            <a:chOff x="0" y="0"/>
            <a:chExt cx="12192000" cy="13716000"/>
          </a:xfrm>
        </p:grpSpPr>
        <p:pic>
          <p:nvPicPr>
            <p:cNvPr name="Picture 9" id="9"/>
            <p:cNvPicPr>
              <a:picLocks noChangeAspect="true"/>
            </p:cNvPicPr>
            <p:nvPr/>
          </p:nvPicPr>
          <p:blipFill>
            <a:blip r:embed="rId2"/>
            <a:srcRect l="20424" t="0" r="20424" b="0"/>
            <a:stretch>
              <a:fillRect/>
            </a:stretch>
          </p:blipFill>
          <p:spPr>
            <a:xfrm flipH="false" flipV="false">
              <a:off x="0" y="0"/>
              <a:ext cx="12192000" cy="13716000"/>
            </a:xfrm>
            <a:prstGeom prst="rect">
              <a:avLst/>
            </a:prstGeom>
          </p:spPr>
        </p:pic>
      </p:grpSp>
      <p:grpSp>
        <p:nvGrpSpPr>
          <p:cNvPr name="Group 10" id="10"/>
          <p:cNvGrpSpPr/>
          <p:nvPr/>
        </p:nvGrpSpPr>
        <p:grpSpPr>
          <a:xfrm rot="0">
            <a:off x="462320" y="-825659"/>
            <a:ext cx="1207069" cy="3086100"/>
            <a:chOff x="0" y="0"/>
            <a:chExt cx="317911" cy="812800"/>
          </a:xfrm>
        </p:grpSpPr>
        <p:sp>
          <p:nvSpPr>
            <p:cNvPr name="Freeform 11" id="11"/>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12" id="12"/>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grpSp>
        <p:nvGrpSpPr>
          <p:cNvPr name="Group 13" id="13"/>
          <p:cNvGrpSpPr/>
          <p:nvPr/>
        </p:nvGrpSpPr>
        <p:grpSpPr>
          <a:xfrm rot="0">
            <a:off x="540532" y="8694910"/>
            <a:ext cx="1050645" cy="1222569"/>
            <a:chOff x="0" y="0"/>
            <a:chExt cx="698500" cy="812800"/>
          </a:xfrm>
        </p:grpSpPr>
        <p:sp>
          <p:nvSpPr>
            <p:cNvPr name="Freeform 14" id="14"/>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5" id="15"/>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10</a:t>
              </a:r>
            </a:p>
          </p:txBody>
        </p:sp>
      </p:grpSp>
      <p:sp>
        <p:nvSpPr>
          <p:cNvPr name="Freeform 16" id="16"/>
          <p:cNvSpPr/>
          <p:nvPr/>
        </p:nvSpPr>
        <p:spPr>
          <a:xfrm flipH="false" flipV="false" rot="0">
            <a:off x="659113" y="524792"/>
            <a:ext cx="813484" cy="1007816"/>
          </a:xfrm>
          <a:custGeom>
            <a:avLst/>
            <a:gdLst/>
            <a:ahLst/>
            <a:cxnLst/>
            <a:rect r="r" b="b" t="t" l="l"/>
            <a:pathLst>
              <a:path h="1007816" w="813484">
                <a:moveTo>
                  <a:pt x="0" y="0"/>
                </a:moveTo>
                <a:lnTo>
                  <a:pt x="813484" y="0"/>
                </a:lnTo>
                <a:lnTo>
                  <a:pt x="813484" y="1007816"/>
                </a:lnTo>
                <a:lnTo>
                  <a:pt x="0" y="1007816"/>
                </a:lnTo>
                <a:lnTo>
                  <a:pt x="0" y="0"/>
                </a:lnTo>
                <a:close/>
              </a:path>
            </a:pathLst>
          </a:custGeom>
          <a:blipFill>
            <a:blip r:embed="rId3"/>
            <a:stretch>
              <a:fillRect l="0" t="0" r="0" b="0"/>
            </a:stretch>
          </a:blipFill>
        </p:spPr>
      </p:sp>
      <p:sp>
        <p:nvSpPr>
          <p:cNvPr name="TextBox 17" id="17"/>
          <p:cNvSpPr txBox="true"/>
          <p:nvPr/>
        </p:nvSpPr>
        <p:spPr>
          <a:xfrm rot="0">
            <a:off x="10381632" y="4723956"/>
            <a:ext cx="5799996" cy="842010"/>
          </a:xfrm>
          <a:prstGeom prst="rect">
            <a:avLst/>
          </a:prstGeom>
        </p:spPr>
        <p:txBody>
          <a:bodyPr anchor="t" rtlCol="false" tIns="0" lIns="0" bIns="0" rIns="0">
            <a:spAutoFit/>
          </a:bodyPr>
          <a:lstStyle/>
          <a:p>
            <a:pPr algn="ctr" marL="0" indent="0" lvl="0">
              <a:lnSpc>
                <a:spcPts val="6420"/>
              </a:lnSpc>
              <a:spcBef>
                <a:spcPct val="0"/>
              </a:spcBef>
            </a:pPr>
            <a:r>
              <a:rPr lang="en-US" b="true" sz="6000" spc="-179" strike="noStrike" u="none">
                <a:solidFill>
                  <a:srgbClr val="FFFFFF"/>
                </a:solidFill>
                <a:latin typeface="Gotham Heavy"/>
                <a:ea typeface="Gotham Heavy"/>
                <a:cs typeface="Gotham Heavy"/>
                <a:sym typeface="Gotham Heavy"/>
              </a:rPr>
              <a:t>THANK YOU</a:t>
            </a:r>
          </a:p>
        </p:txBody>
      </p:sp>
      <p:sp>
        <p:nvSpPr>
          <p:cNvPr name="TextBox 18" id="18"/>
          <p:cNvSpPr txBox="true"/>
          <p:nvPr/>
        </p:nvSpPr>
        <p:spPr>
          <a:xfrm rot="0">
            <a:off x="13586668" y="8902065"/>
            <a:ext cx="3609826" cy="356235"/>
          </a:xfrm>
          <a:prstGeom prst="rect">
            <a:avLst/>
          </a:prstGeom>
        </p:spPr>
        <p:txBody>
          <a:bodyPr anchor="t" rtlCol="false" tIns="0" lIns="0" bIns="0" rIns="0">
            <a:spAutoFit/>
          </a:bodyPr>
          <a:lstStyle/>
          <a:p>
            <a:pPr algn="ctr">
              <a:lnSpc>
                <a:spcPts val="2940"/>
              </a:lnSpc>
              <a:spcBef>
                <a:spcPct val="0"/>
              </a:spcBef>
            </a:pPr>
            <a:r>
              <a:rPr lang="en-US" b="true" sz="2100" spc="-21">
                <a:solidFill>
                  <a:srgbClr val="000000"/>
                </a:solidFill>
                <a:latin typeface="Gotham Bold"/>
                <a:ea typeface="Gotham Bold"/>
                <a:cs typeface="Gotham Bold"/>
                <a:sym typeface="Gotham Bold"/>
              </a:rPr>
              <a:t>www.bithikainnovates.com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611735" y="-1958643"/>
            <a:ext cx="10206042" cy="11876122"/>
            <a:chOff x="0" y="0"/>
            <a:chExt cx="698500" cy="812800"/>
          </a:xfrm>
        </p:grpSpPr>
        <p:sp>
          <p:nvSpPr>
            <p:cNvPr name="Freeform 3" id="3"/>
            <p:cNvSpPr/>
            <p:nvPr/>
          </p:nvSpPr>
          <p:spPr>
            <a:xfrm flipH="false" flipV="false" rot="0">
              <a:off x="0" y="3630"/>
              <a:ext cx="698500" cy="805540"/>
            </a:xfrm>
            <a:custGeom>
              <a:avLst/>
              <a:gdLst/>
              <a:ahLst/>
              <a:cxnLst/>
              <a:rect r="r" b="b" t="t" l="l"/>
              <a:pathLst>
                <a:path h="805540" w="698500">
                  <a:moveTo>
                    <a:pt x="365590" y="5877"/>
                  </a:moveTo>
                  <a:lnTo>
                    <a:pt x="682160" y="190063"/>
                  </a:lnTo>
                  <a:cubicBezTo>
                    <a:pt x="692276" y="195949"/>
                    <a:pt x="698500" y="206770"/>
                    <a:pt x="698500" y="218475"/>
                  </a:cubicBezTo>
                  <a:lnTo>
                    <a:pt x="698500" y="587065"/>
                  </a:lnTo>
                  <a:cubicBezTo>
                    <a:pt x="698500" y="598770"/>
                    <a:pt x="692276" y="609591"/>
                    <a:pt x="682160" y="615477"/>
                  </a:cubicBezTo>
                  <a:lnTo>
                    <a:pt x="365590" y="799663"/>
                  </a:lnTo>
                  <a:cubicBezTo>
                    <a:pt x="355489" y="805540"/>
                    <a:pt x="343011" y="805540"/>
                    <a:pt x="332910" y="799663"/>
                  </a:cubicBezTo>
                  <a:lnTo>
                    <a:pt x="16340" y="615477"/>
                  </a:lnTo>
                  <a:cubicBezTo>
                    <a:pt x="6224" y="609591"/>
                    <a:pt x="0" y="598770"/>
                    <a:pt x="0" y="587065"/>
                  </a:cubicBezTo>
                  <a:lnTo>
                    <a:pt x="0" y="218475"/>
                  </a:lnTo>
                  <a:cubicBezTo>
                    <a:pt x="0" y="206770"/>
                    <a:pt x="6224" y="195949"/>
                    <a:pt x="16340" y="190063"/>
                  </a:cubicBezTo>
                  <a:lnTo>
                    <a:pt x="332910" y="5877"/>
                  </a:lnTo>
                  <a:cubicBezTo>
                    <a:pt x="343011" y="0"/>
                    <a:pt x="355489" y="0"/>
                    <a:pt x="365590" y="5877"/>
                  </a:cubicBezTo>
                  <a:close/>
                </a:path>
              </a:pathLst>
            </a:custGeom>
            <a:solidFill>
              <a:srgbClr val="08A54C"/>
            </a:solidFill>
          </p:spPr>
        </p:sp>
        <p:sp>
          <p:nvSpPr>
            <p:cNvPr name="TextBox 4" id="4"/>
            <p:cNvSpPr txBox="true"/>
            <p:nvPr/>
          </p:nvSpPr>
          <p:spPr>
            <a:xfrm>
              <a:off x="0" y="63500"/>
              <a:ext cx="698500" cy="6096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854611" y="-611389"/>
            <a:ext cx="3905835" cy="5801017"/>
            <a:chOff x="0" y="0"/>
            <a:chExt cx="5207779" cy="7734690"/>
          </a:xfrm>
        </p:grpSpPr>
        <p:pic>
          <p:nvPicPr>
            <p:cNvPr name="Picture 6" id="6"/>
            <p:cNvPicPr>
              <a:picLocks noChangeAspect="true"/>
            </p:cNvPicPr>
            <p:nvPr/>
          </p:nvPicPr>
          <p:blipFill>
            <a:blip r:embed="rId2"/>
            <a:srcRect l="34330" t="0" r="34330" b="0"/>
            <a:stretch>
              <a:fillRect/>
            </a:stretch>
          </p:blipFill>
          <p:spPr>
            <a:xfrm flipH="false" flipV="false">
              <a:off x="0" y="0"/>
              <a:ext cx="5207779" cy="7734690"/>
            </a:xfrm>
            <a:prstGeom prst="rect">
              <a:avLst/>
            </a:prstGeom>
          </p:spPr>
        </p:pic>
      </p:grpSp>
      <p:grpSp>
        <p:nvGrpSpPr>
          <p:cNvPr name="Group 7" id="7"/>
          <p:cNvGrpSpPr/>
          <p:nvPr/>
        </p:nvGrpSpPr>
        <p:grpSpPr>
          <a:xfrm rot="0">
            <a:off x="13977090" y="2087903"/>
            <a:ext cx="3475332" cy="6111193"/>
            <a:chOff x="0" y="0"/>
            <a:chExt cx="4633776" cy="8148258"/>
          </a:xfrm>
        </p:grpSpPr>
        <p:pic>
          <p:nvPicPr>
            <p:cNvPr name="Picture 8" id="8"/>
            <p:cNvPicPr>
              <a:picLocks noChangeAspect="true"/>
            </p:cNvPicPr>
            <p:nvPr/>
          </p:nvPicPr>
          <p:blipFill>
            <a:blip r:embed="rId3"/>
            <a:srcRect l="31078" t="0" r="31078" b="0"/>
            <a:stretch>
              <a:fillRect/>
            </a:stretch>
          </p:blipFill>
          <p:spPr>
            <a:xfrm flipH="false" flipV="false">
              <a:off x="0" y="0"/>
              <a:ext cx="4633776" cy="8148258"/>
            </a:xfrm>
            <a:prstGeom prst="rect">
              <a:avLst/>
            </a:prstGeom>
          </p:spPr>
        </p:pic>
      </p:grpSp>
      <p:grpSp>
        <p:nvGrpSpPr>
          <p:cNvPr name="Group 9" id="9"/>
          <p:cNvGrpSpPr/>
          <p:nvPr/>
        </p:nvGrpSpPr>
        <p:grpSpPr>
          <a:xfrm rot="0">
            <a:off x="9854611" y="5394620"/>
            <a:ext cx="3905835" cy="5446949"/>
            <a:chOff x="0" y="0"/>
            <a:chExt cx="5207779" cy="7262598"/>
          </a:xfrm>
        </p:grpSpPr>
        <p:pic>
          <p:nvPicPr>
            <p:cNvPr name="Picture 10" id="10"/>
            <p:cNvPicPr>
              <a:picLocks noChangeAspect="true"/>
            </p:cNvPicPr>
            <p:nvPr/>
          </p:nvPicPr>
          <p:blipFill>
            <a:blip r:embed="rId4"/>
            <a:srcRect l="32268" t="0" r="32268" b="0"/>
            <a:stretch>
              <a:fillRect/>
            </a:stretch>
          </p:blipFill>
          <p:spPr>
            <a:xfrm flipH="false" flipV="false">
              <a:off x="0" y="0"/>
              <a:ext cx="5207779" cy="7262598"/>
            </a:xfrm>
            <a:prstGeom prst="rect">
              <a:avLst/>
            </a:prstGeom>
          </p:spPr>
        </p:pic>
      </p:grpSp>
      <p:grpSp>
        <p:nvGrpSpPr>
          <p:cNvPr name="Group 11" id="11"/>
          <p:cNvGrpSpPr/>
          <p:nvPr/>
        </p:nvGrpSpPr>
        <p:grpSpPr>
          <a:xfrm rot="0">
            <a:off x="540532" y="8694910"/>
            <a:ext cx="1050645" cy="1222569"/>
            <a:chOff x="0" y="0"/>
            <a:chExt cx="698500" cy="812800"/>
          </a:xfrm>
        </p:grpSpPr>
        <p:sp>
          <p:nvSpPr>
            <p:cNvPr name="Freeform 12" id="12"/>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3" id="13"/>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02</a:t>
              </a:r>
            </a:p>
          </p:txBody>
        </p:sp>
      </p:grpSp>
      <p:sp>
        <p:nvSpPr>
          <p:cNvPr name="Freeform 14" id="14"/>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591177" y="1110541"/>
            <a:ext cx="7788599" cy="1651635"/>
          </a:xfrm>
          <a:prstGeom prst="rect">
            <a:avLst/>
          </a:prstGeom>
        </p:spPr>
        <p:txBody>
          <a:bodyPr anchor="t" rtlCol="false" tIns="0" lIns="0" bIns="0" rIns="0">
            <a:spAutoFit/>
          </a:bodyPr>
          <a:lstStyle/>
          <a:p>
            <a:pPr algn="l" marL="0" indent="0" lvl="0">
              <a:lnSpc>
                <a:spcPts val="6420"/>
              </a:lnSpc>
              <a:spcBef>
                <a:spcPct val="0"/>
              </a:spcBef>
            </a:pPr>
            <a:r>
              <a:rPr lang="en-US" b="true" sz="6000" spc="-179">
                <a:solidFill>
                  <a:srgbClr val="08A54C"/>
                </a:solidFill>
                <a:latin typeface="Gotham Bold"/>
                <a:ea typeface="Gotham Bold"/>
                <a:cs typeface="Gotham Bold"/>
                <a:sym typeface="Gotham Bold"/>
              </a:rPr>
              <a:t>ELECTRONICS INDUSTRY</a:t>
            </a:r>
          </a:p>
        </p:txBody>
      </p:sp>
      <p:sp>
        <p:nvSpPr>
          <p:cNvPr name="TextBox 16" id="16"/>
          <p:cNvSpPr txBox="true"/>
          <p:nvPr/>
        </p:nvSpPr>
        <p:spPr>
          <a:xfrm rot="0">
            <a:off x="1355401" y="3095551"/>
            <a:ext cx="7788599" cy="12344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Since its emergence in the 20th century, electronics has been a key player and  one of the largest global industry.</a:t>
            </a:r>
          </a:p>
        </p:txBody>
      </p:sp>
      <p:sp>
        <p:nvSpPr>
          <p:cNvPr name="TextBox 17" id="17"/>
          <p:cNvSpPr txBox="true"/>
          <p:nvPr/>
        </p:nvSpPr>
        <p:spPr>
          <a:xfrm rot="0">
            <a:off x="1355401" y="4818321"/>
            <a:ext cx="7788599" cy="1234440"/>
          </a:xfrm>
          <a:prstGeom prst="rect">
            <a:avLst/>
          </a:prstGeom>
        </p:spPr>
        <p:txBody>
          <a:bodyPr anchor="t" rtlCol="false" tIns="0" lIns="0" bIns="0" rIns="0">
            <a:spAutoFit/>
          </a:bodyPr>
          <a:lstStyle/>
          <a:p>
            <a:pPr algn="just" marL="518160" indent="-259080" lvl="1">
              <a:lnSpc>
                <a:spcPts val="3359"/>
              </a:lnSpc>
              <a:buFont typeface="Arial"/>
              <a:buChar char="•"/>
            </a:pPr>
            <a:r>
              <a:rPr lang="en-US" b="true" sz="2400" spc="-24">
                <a:solidFill>
                  <a:srgbClr val="000000"/>
                </a:solidFill>
                <a:latin typeface="Garet Bold"/>
                <a:ea typeface="Garet Bold"/>
                <a:cs typeface="Garet Bold"/>
                <a:sym typeface="Garet Bold"/>
              </a:rPr>
              <a:t>I</a:t>
            </a:r>
            <a:r>
              <a:rPr lang="en-US" sz="2400" spc="-24">
                <a:solidFill>
                  <a:srgbClr val="000000"/>
                </a:solidFill>
                <a:latin typeface="Garet"/>
                <a:ea typeface="Garet"/>
                <a:cs typeface="Garet"/>
                <a:sym typeface="Garet"/>
              </a:rPr>
              <a:t>t’s versatility has not only made it one of the fastest growing but also the most usable comodities as it promotes convienience</a:t>
            </a:r>
          </a:p>
        </p:txBody>
      </p:sp>
      <p:sp>
        <p:nvSpPr>
          <p:cNvPr name="TextBox 18" id="18"/>
          <p:cNvSpPr txBox="true"/>
          <p:nvPr/>
        </p:nvSpPr>
        <p:spPr>
          <a:xfrm rot="0">
            <a:off x="1355401" y="6386136"/>
            <a:ext cx="7788599" cy="12344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Owing to its widespread use and popularity, no wonder it is also the fastest growing waste stream. </a:t>
            </a:r>
          </a:p>
        </p:txBody>
      </p:sp>
      <p:grpSp>
        <p:nvGrpSpPr>
          <p:cNvPr name="Group 19" id="19"/>
          <p:cNvGrpSpPr/>
          <p:nvPr/>
        </p:nvGrpSpPr>
        <p:grpSpPr>
          <a:xfrm rot="0">
            <a:off x="11203994" y="3715966"/>
            <a:ext cx="1207069" cy="3086100"/>
            <a:chOff x="0" y="0"/>
            <a:chExt cx="317911" cy="812800"/>
          </a:xfrm>
        </p:grpSpPr>
        <p:sp>
          <p:nvSpPr>
            <p:cNvPr name="Freeform 20" id="20"/>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21" id="21"/>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sp>
        <p:nvSpPr>
          <p:cNvPr name="TextBox 22" id="22"/>
          <p:cNvSpPr txBox="true"/>
          <p:nvPr/>
        </p:nvSpPr>
        <p:spPr>
          <a:xfrm rot="0">
            <a:off x="1355401" y="7953951"/>
            <a:ext cx="7788599" cy="20726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The world produces upwards of 50 million tonnes of e-waste per year which contains toxic chemicals like mercury and brominated flame retardants that easily seep into the soil and waterways </a:t>
            </a:r>
          </a:p>
        </p:txBody>
      </p:sp>
      <p:sp>
        <p:nvSpPr>
          <p:cNvPr name="Freeform 23" id="23"/>
          <p:cNvSpPr/>
          <p:nvPr/>
        </p:nvSpPr>
        <p:spPr>
          <a:xfrm flipH="false" flipV="false" rot="0">
            <a:off x="11400787" y="4755108"/>
            <a:ext cx="813484" cy="1007816"/>
          </a:xfrm>
          <a:custGeom>
            <a:avLst/>
            <a:gdLst/>
            <a:ahLst/>
            <a:cxnLst/>
            <a:rect r="r" b="b" t="t" l="l"/>
            <a:pathLst>
              <a:path h="1007816" w="813484">
                <a:moveTo>
                  <a:pt x="0" y="0"/>
                </a:moveTo>
                <a:lnTo>
                  <a:pt x="813484" y="0"/>
                </a:lnTo>
                <a:lnTo>
                  <a:pt x="813484" y="1007816"/>
                </a:lnTo>
                <a:lnTo>
                  <a:pt x="0" y="1007816"/>
                </a:lnTo>
                <a:lnTo>
                  <a:pt x="0" y="0"/>
                </a:lnTo>
                <a:close/>
              </a:path>
            </a:pathLst>
          </a:custGeom>
          <a:blipFill>
            <a:blip r:embed="rId7"/>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611735" y="-1958643"/>
            <a:ext cx="10206042" cy="11876122"/>
            <a:chOff x="0" y="0"/>
            <a:chExt cx="698500" cy="812800"/>
          </a:xfrm>
        </p:grpSpPr>
        <p:sp>
          <p:nvSpPr>
            <p:cNvPr name="Freeform 3" id="3"/>
            <p:cNvSpPr/>
            <p:nvPr/>
          </p:nvSpPr>
          <p:spPr>
            <a:xfrm flipH="false" flipV="false" rot="0">
              <a:off x="0" y="3630"/>
              <a:ext cx="698500" cy="805540"/>
            </a:xfrm>
            <a:custGeom>
              <a:avLst/>
              <a:gdLst/>
              <a:ahLst/>
              <a:cxnLst/>
              <a:rect r="r" b="b" t="t" l="l"/>
              <a:pathLst>
                <a:path h="805540" w="698500">
                  <a:moveTo>
                    <a:pt x="365590" y="5877"/>
                  </a:moveTo>
                  <a:lnTo>
                    <a:pt x="682160" y="190063"/>
                  </a:lnTo>
                  <a:cubicBezTo>
                    <a:pt x="692276" y="195949"/>
                    <a:pt x="698500" y="206770"/>
                    <a:pt x="698500" y="218475"/>
                  </a:cubicBezTo>
                  <a:lnTo>
                    <a:pt x="698500" y="587065"/>
                  </a:lnTo>
                  <a:cubicBezTo>
                    <a:pt x="698500" y="598770"/>
                    <a:pt x="692276" y="609591"/>
                    <a:pt x="682160" y="615477"/>
                  </a:cubicBezTo>
                  <a:lnTo>
                    <a:pt x="365590" y="799663"/>
                  </a:lnTo>
                  <a:cubicBezTo>
                    <a:pt x="355489" y="805540"/>
                    <a:pt x="343011" y="805540"/>
                    <a:pt x="332910" y="799663"/>
                  </a:cubicBezTo>
                  <a:lnTo>
                    <a:pt x="16340" y="615477"/>
                  </a:lnTo>
                  <a:cubicBezTo>
                    <a:pt x="6224" y="609591"/>
                    <a:pt x="0" y="598770"/>
                    <a:pt x="0" y="587065"/>
                  </a:cubicBezTo>
                  <a:lnTo>
                    <a:pt x="0" y="218475"/>
                  </a:lnTo>
                  <a:cubicBezTo>
                    <a:pt x="0" y="206770"/>
                    <a:pt x="6224" y="195949"/>
                    <a:pt x="16340" y="190063"/>
                  </a:cubicBezTo>
                  <a:lnTo>
                    <a:pt x="332910" y="5877"/>
                  </a:lnTo>
                  <a:cubicBezTo>
                    <a:pt x="343011" y="0"/>
                    <a:pt x="355489" y="0"/>
                    <a:pt x="365590" y="5877"/>
                  </a:cubicBezTo>
                  <a:close/>
                </a:path>
              </a:pathLst>
            </a:custGeom>
            <a:solidFill>
              <a:srgbClr val="08A54C"/>
            </a:solidFill>
          </p:spPr>
        </p:sp>
        <p:sp>
          <p:nvSpPr>
            <p:cNvPr name="TextBox 4" id="4"/>
            <p:cNvSpPr txBox="true"/>
            <p:nvPr/>
          </p:nvSpPr>
          <p:spPr>
            <a:xfrm>
              <a:off x="0" y="63500"/>
              <a:ext cx="698500" cy="6096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9854611" y="0"/>
            <a:ext cx="3905835" cy="5356056"/>
            <a:chOff x="0" y="0"/>
            <a:chExt cx="5207779" cy="7141408"/>
          </a:xfrm>
        </p:grpSpPr>
        <p:pic>
          <p:nvPicPr>
            <p:cNvPr name="Picture 6" id="6"/>
            <p:cNvPicPr>
              <a:picLocks noChangeAspect="true"/>
            </p:cNvPicPr>
            <p:nvPr/>
          </p:nvPicPr>
          <p:blipFill>
            <a:blip r:embed="rId2"/>
            <a:srcRect l="30261" t="0" r="30261" b="0"/>
            <a:stretch>
              <a:fillRect/>
            </a:stretch>
          </p:blipFill>
          <p:spPr>
            <a:xfrm flipH="false" flipV="false">
              <a:off x="0" y="0"/>
              <a:ext cx="5207779" cy="7141408"/>
            </a:xfrm>
            <a:prstGeom prst="rect">
              <a:avLst/>
            </a:prstGeom>
          </p:spPr>
        </p:pic>
      </p:grpSp>
      <p:grpSp>
        <p:nvGrpSpPr>
          <p:cNvPr name="Group 7" id="7"/>
          <p:cNvGrpSpPr/>
          <p:nvPr/>
        </p:nvGrpSpPr>
        <p:grpSpPr>
          <a:xfrm rot="0">
            <a:off x="13977090" y="2087903"/>
            <a:ext cx="4013934" cy="6111193"/>
            <a:chOff x="0" y="0"/>
            <a:chExt cx="5351912" cy="8148258"/>
          </a:xfrm>
        </p:grpSpPr>
        <p:pic>
          <p:nvPicPr>
            <p:cNvPr name="Picture 8" id="8"/>
            <p:cNvPicPr>
              <a:picLocks noChangeAspect="true"/>
            </p:cNvPicPr>
            <p:nvPr/>
          </p:nvPicPr>
          <p:blipFill>
            <a:blip r:embed="rId3"/>
            <a:srcRect l="17159" t="0" r="17159" b="0"/>
            <a:stretch>
              <a:fillRect/>
            </a:stretch>
          </p:blipFill>
          <p:spPr>
            <a:xfrm flipH="false" flipV="false">
              <a:off x="0" y="0"/>
              <a:ext cx="5351912" cy="8148258"/>
            </a:xfrm>
            <a:prstGeom prst="rect">
              <a:avLst/>
            </a:prstGeom>
          </p:spPr>
        </p:pic>
      </p:grpSp>
      <p:grpSp>
        <p:nvGrpSpPr>
          <p:cNvPr name="Group 9" id="9"/>
          <p:cNvGrpSpPr/>
          <p:nvPr/>
        </p:nvGrpSpPr>
        <p:grpSpPr>
          <a:xfrm rot="0">
            <a:off x="9854611" y="5394620"/>
            <a:ext cx="3905835" cy="5446949"/>
            <a:chOff x="0" y="0"/>
            <a:chExt cx="5207779" cy="7262598"/>
          </a:xfrm>
        </p:grpSpPr>
        <p:pic>
          <p:nvPicPr>
            <p:cNvPr name="Picture 10" id="10"/>
            <p:cNvPicPr>
              <a:picLocks noChangeAspect="true"/>
            </p:cNvPicPr>
            <p:nvPr/>
          </p:nvPicPr>
          <p:blipFill>
            <a:blip r:embed="rId4"/>
            <a:srcRect l="26793" t="0" r="26793" b="0"/>
            <a:stretch>
              <a:fillRect/>
            </a:stretch>
          </p:blipFill>
          <p:spPr>
            <a:xfrm flipH="false" flipV="false">
              <a:off x="0" y="0"/>
              <a:ext cx="5207779" cy="7262598"/>
            </a:xfrm>
            <a:prstGeom prst="rect">
              <a:avLst/>
            </a:prstGeom>
          </p:spPr>
        </p:pic>
      </p:grpSp>
      <p:grpSp>
        <p:nvGrpSpPr>
          <p:cNvPr name="Group 11" id="11"/>
          <p:cNvGrpSpPr/>
          <p:nvPr/>
        </p:nvGrpSpPr>
        <p:grpSpPr>
          <a:xfrm rot="0">
            <a:off x="540532" y="8694910"/>
            <a:ext cx="1050645" cy="1222569"/>
            <a:chOff x="0" y="0"/>
            <a:chExt cx="698500" cy="812800"/>
          </a:xfrm>
        </p:grpSpPr>
        <p:sp>
          <p:nvSpPr>
            <p:cNvPr name="Freeform 12" id="12"/>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3" id="13"/>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03</a:t>
              </a:r>
            </a:p>
          </p:txBody>
        </p:sp>
      </p:grpSp>
      <p:sp>
        <p:nvSpPr>
          <p:cNvPr name="Freeform 14" id="14"/>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591177" y="1095375"/>
            <a:ext cx="7788599" cy="842010"/>
          </a:xfrm>
          <a:prstGeom prst="rect">
            <a:avLst/>
          </a:prstGeom>
        </p:spPr>
        <p:txBody>
          <a:bodyPr anchor="t" rtlCol="false" tIns="0" lIns="0" bIns="0" rIns="0">
            <a:spAutoFit/>
          </a:bodyPr>
          <a:lstStyle/>
          <a:p>
            <a:pPr algn="l" marL="0" indent="0" lvl="0">
              <a:lnSpc>
                <a:spcPts val="6420"/>
              </a:lnSpc>
              <a:spcBef>
                <a:spcPct val="0"/>
              </a:spcBef>
            </a:pPr>
            <a:r>
              <a:rPr lang="en-US" b="true" sz="6000" spc="-179">
                <a:solidFill>
                  <a:srgbClr val="08A54C"/>
                </a:solidFill>
                <a:latin typeface="Gotham Bold"/>
                <a:ea typeface="Gotham Bold"/>
                <a:cs typeface="Gotham Bold"/>
                <a:sym typeface="Gotham Bold"/>
              </a:rPr>
              <a:t>LED LUMINAIRES</a:t>
            </a:r>
          </a:p>
        </p:txBody>
      </p:sp>
      <p:sp>
        <p:nvSpPr>
          <p:cNvPr name="TextBox 16" id="16"/>
          <p:cNvSpPr txBox="true"/>
          <p:nvPr/>
        </p:nvSpPr>
        <p:spPr>
          <a:xfrm rot="0">
            <a:off x="1355401" y="2744978"/>
            <a:ext cx="7788599" cy="12344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The primary  advantage of LED based lighting systems are their energy efficiency and longer life span.</a:t>
            </a:r>
          </a:p>
        </p:txBody>
      </p:sp>
      <p:sp>
        <p:nvSpPr>
          <p:cNvPr name="TextBox 17" id="17"/>
          <p:cNvSpPr txBox="true"/>
          <p:nvPr/>
        </p:nvSpPr>
        <p:spPr>
          <a:xfrm rot="0">
            <a:off x="1355401" y="4360418"/>
            <a:ext cx="7788599" cy="16535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Owing to the reducing prices, increased awareness and promotions, the popularity of such luminaires has increased and so there usage also.  </a:t>
            </a:r>
          </a:p>
        </p:txBody>
      </p:sp>
      <p:sp>
        <p:nvSpPr>
          <p:cNvPr name="TextBox 18" id="18"/>
          <p:cNvSpPr txBox="true"/>
          <p:nvPr/>
        </p:nvSpPr>
        <p:spPr>
          <a:xfrm rot="0">
            <a:off x="1362577" y="6394958"/>
            <a:ext cx="7788599" cy="12344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Longer life cycles and decreasing prices has shadowed an important benefit of repairability. </a:t>
            </a:r>
          </a:p>
        </p:txBody>
      </p:sp>
      <p:grpSp>
        <p:nvGrpSpPr>
          <p:cNvPr name="Group 19" id="19"/>
          <p:cNvGrpSpPr/>
          <p:nvPr/>
        </p:nvGrpSpPr>
        <p:grpSpPr>
          <a:xfrm rot="0">
            <a:off x="11203994" y="3715966"/>
            <a:ext cx="1207069" cy="3086100"/>
            <a:chOff x="0" y="0"/>
            <a:chExt cx="317911" cy="812800"/>
          </a:xfrm>
        </p:grpSpPr>
        <p:sp>
          <p:nvSpPr>
            <p:cNvPr name="Freeform 20" id="20"/>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21" id="21"/>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sp>
        <p:nvSpPr>
          <p:cNvPr name="Freeform 22" id="22"/>
          <p:cNvSpPr/>
          <p:nvPr/>
        </p:nvSpPr>
        <p:spPr>
          <a:xfrm flipH="false" flipV="false" rot="0">
            <a:off x="11400787" y="4852148"/>
            <a:ext cx="813484" cy="1007816"/>
          </a:xfrm>
          <a:custGeom>
            <a:avLst/>
            <a:gdLst/>
            <a:ahLst/>
            <a:cxnLst/>
            <a:rect r="r" b="b" t="t" l="l"/>
            <a:pathLst>
              <a:path h="1007816" w="813484">
                <a:moveTo>
                  <a:pt x="0" y="0"/>
                </a:moveTo>
                <a:lnTo>
                  <a:pt x="813484" y="0"/>
                </a:lnTo>
                <a:lnTo>
                  <a:pt x="813484" y="1007816"/>
                </a:lnTo>
                <a:lnTo>
                  <a:pt x="0" y="1007816"/>
                </a:lnTo>
                <a:lnTo>
                  <a:pt x="0" y="0"/>
                </a:lnTo>
                <a:close/>
              </a:path>
            </a:pathLst>
          </a:custGeom>
          <a:blipFill>
            <a:blip r:embed="rId7"/>
            <a:stretch>
              <a:fillRect l="0" t="0" r="0" b="0"/>
            </a:stretch>
          </a:blipFill>
        </p:spPr>
      </p:sp>
      <p:sp>
        <p:nvSpPr>
          <p:cNvPr name="TextBox 23" id="23"/>
          <p:cNvSpPr txBox="true"/>
          <p:nvPr/>
        </p:nvSpPr>
        <p:spPr>
          <a:xfrm rot="0">
            <a:off x="1345876" y="8099044"/>
            <a:ext cx="7788599" cy="16535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The life expectancy of such products can be further enhanced to extract much more judicious use of not only the elctronics but also the plastics and metal that go in the products.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324140" y="0"/>
            <a:ext cx="7963860" cy="10287000"/>
            <a:chOff x="0" y="0"/>
            <a:chExt cx="10618480" cy="13716000"/>
          </a:xfrm>
        </p:grpSpPr>
        <p:pic>
          <p:nvPicPr>
            <p:cNvPr name="Picture 3" id="3"/>
            <p:cNvPicPr>
              <a:picLocks noChangeAspect="true"/>
            </p:cNvPicPr>
            <p:nvPr/>
          </p:nvPicPr>
          <p:blipFill>
            <a:blip r:embed="rId2"/>
            <a:srcRect l="11291" t="0" r="11291" b="0"/>
            <a:stretch>
              <a:fillRect/>
            </a:stretch>
          </p:blipFill>
          <p:spPr>
            <a:xfrm flipH="false" flipV="false">
              <a:off x="0" y="0"/>
              <a:ext cx="10618480" cy="13716000"/>
            </a:xfrm>
            <a:prstGeom prst="rect">
              <a:avLst/>
            </a:prstGeom>
          </p:spPr>
        </p:pic>
      </p:grpSp>
      <p:grpSp>
        <p:nvGrpSpPr>
          <p:cNvPr name="Group 4" id="4"/>
          <p:cNvGrpSpPr/>
          <p:nvPr/>
        </p:nvGrpSpPr>
        <p:grpSpPr>
          <a:xfrm rot="0">
            <a:off x="10324140" y="5739795"/>
            <a:ext cx="7538694" cy="3243613"/>
            <a:chOff x="0" y="0"/>
            <a:chExt cx="1985500" cy="854285"/>
          </a:xfrm>
        </p:grpSpPr>
        <p:sp>
          <p:nvSpPr>
            <p:cNvPr name="Freeform 5" id="5"/>
            <p:cNvSpPr/>
            <p:nvPr/>
          </p:nvSpPr>
          <p:spPr>
            <a:xfrm flipH="false" flipV="false" rot="0">
              <a:off x="0" y="0"/>
              <a:ext cx="1985500" cy="854285"/>
            </a:xfrm>
            <a:custGeom>
              <a:avLst/>
              <a:gdLst/>
              <a:ahLst/>
              <a:cxnLst/>
              <a:rect r="r" b="b" t="t" l="l"/>
              <a:pathLst>
                <a:path h="854285" w="1985500">
                  <a:moveTo>
                    <a:pt x="0" y="0"/>
                  </a:moveTo>
                  <a:lnTo>
                    <a:pt x="1985500" y="0"/>
                  </a:lnTo>
                  <a:lnTo>
                    <a:pt x="1985500" y="854285"/>
                  </a:lnTo>
                  <a:lnTo>
                    <a:pt x="0" y="854285"/>
                  </a:lnTo>
                  <a:close/>
                </a:path>
              </a:pathLst>
            </a:custGeom>
            <a:solidFill>
              <a:srgbClr val="08A54C"/>
            </a:solidFill>
            <a:ln cap="sq">
              <a:noFill/>
              <a:prstDash val="solid"/>
              <a:miter/>
            </a:ln>
          </p:spPr>
        </p:sp>
        <p:sp>
          <p:nvSpPr>
            <p:cNvPr name="TextBox 6" id="6"/>
            <p:cNvSpPr txBox="true"/>
            <p:nvPr/>
          </p:nvSpPr>
          <p:spPr>
            <a:xfrm>
              <a:off x="0" y="-47625"/>
              <a:ext cx="1985500" cy="90191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0680713" y="5369023"/>
            <a:ext cx="975716" cy="741544"/>
          </a:xfrm>
          <a:custGeom>
            <a:avLst/>
            <a:gdLst/>
            <a:ahLst/>
            <a:cxnLst/>
            <a:rect r="r" b="b" t="t" l="l"/>
            <a:pathLst>
              <a:path h="741544" w="975716">
                <a:moveTo>
                  <a:pt x="0" y="0"/>
                </a:moveTo>
                <a:lnTo>
                  <a:pt x="975716" y="0"/>
                </a:lnTo>
                <a:lnTo>
                  <a:pt x="975716" y="741544"/>
                </a:lnTo>
                <a:lnTo>
                  <a:pt x="0" y="7415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540532" y="8694910"/>
            <a:ext cx="1050645" cy="1222569"/>
            <a:chOff x="0" y="0"/>
            <a:chExt cx="698500" cy="812800"/>
          </a:xfrm>
        </p:grpSpPr>
        <p:sp>
          <p:nvSpPr>
            <p:cNvPr name="Freeform 9" id="9"/>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0" id="10"/>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04</a:t>
              </a:r>
            </a:p>
          </p:txBody>
        </p:sp>
      </p:grpSp>
      <p:sp>
        <p:nvSpPr>
          <p:cNvPr name="Freeform 11" id="11"/>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2" id="12"/>
          <p:cNvGrpSpPr/>
          <p:nvPr/>
        </p:nvGrpSpPr>
        <p:grpSpPr>
          <a:xfrm rot="0">
            <a:off x="16655766" y="-931661"/>
            <a:ext cx="1207069" cy="3086100"/>
            <a:chOff x="0" y="0"/>
            <a:chExt cx="317911" cy="812800"/>
          </a:xfrm>
        </p:grpSpPr>
        <p:sp>
          <p:nvSpPr>
            <p:cNvPr name="Freeform 13" id="13"/>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14" id="14"/>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sp>
        <p:nvSpPr>
          <p:cNvPr name="Freeform 15" id="15"/>
          <p:cNvSpPr/>
          <p:nvPr/>
        </p:nvSpPr>
        <p:spPr>
          <a:xfrm flipH="false" flipV="false" rot="0">
            <a:off x="16936263" y="663984"/>
            <a:ext cx="617427" cy="827359"/>
          </a:xfrm>
          <a:custGeom>
            <a:avLst/>
            <a:gdLst/>
            <a:ahLst/>
            <a:cxnLst/>
            <a:rect r="r" b="b" t="t" l="l"/>
            <a:pathLst>
              <a:path h="827359" w="617427">
                <a:moveTo>
                  <a:pt x="0" y="0"/>
                </a:moveTo>
                <a:lnTo>
                  <a:pt x="617426" y="0"/>
                </a:lnTo>
                <a:lnTo>
                  <a:pt x="617426" y="827359"/>
                </a:lnTo>
                <a:lnTo>
                  <a:pt x="0" y="827359"/>
                </a:lnTo>
                <a:lnTo>
                  <a:pt x="0" y="0"/>
                </a:lnTo>
                <a:close/>
              </a:path>
            </a:pathLst>
          </a:custGeom>
          <a:blipFill>
            <a:blip r:embed="rId7"/>
            <a:stretch>
              <a:fillRect l="-1761" t="0" r="-6401" b="0"/>
            </a:stretch>
          </a:blipFill>
        </p:spPr>
      </p:sp>
      <p:sp>
        <p:nvSpPr>
          <p:cNvPr name="TextBox 16" id="16"/>
          <p:cNvSpPr txBox="true"/>
          <p:nvPr/>
        </p:nvSpPr>
        <p:spPr>
          <a:xfrm rot="0">
            <a:off x="10926563" y="6199360"/>
            <a:ext cx="6759014" cy="2524125"/>
          </a:xfrm>
          <a:prstGeom prst="rect">
            <a:avLst/>
          </a:prstGeom>
        </p:spPr>
        <p:txBody>
          <a:bodyPr anchor="t" rtlCol="false" tIns="0" lIns="0" bIns="0" rIns="0">
            <a:spAutoFit/>
          </a:bodyPr>
          <a:lstStyle/>
          <a:p>
            <a:pPr algn="just">
              <a:lnSpc>
                <a:spcPts val="3359"/>
              </a:lnSpc>
            </a:pPr>
            <a:r>
              <a:rPr lang="en-US" sz="2799" spc="27">
                <a:solidFill>
                  <a:srgbClr val="FFFFFF"/>
                </a:solidFill>
                <a:latin typeface="Droid Serif"/>
                <a:ea typeface="Droid Serif"/>
                <a:cs typeface="Droid Serif"/>
                <a:sym typeface="Droid Serif"/>
              </a:rPr>
              <a:t>Over the years in manufacturing, we have recognised that the life of LED Luminaires can be substantially   increased with no degradation in performance and most of their components are reusable. </a:t>
            </a:r>
          </a:p>
        </p:txBody>
      </p:sp>
      <p:sp>
        <p:nvSpPr>
          <p:cNvPr name="TextBox 17" id="17"/>
          <p:cNvSpPr txBox="true"/>
          <p:nvPr/>
        </p:nvSpPr>
        <p:spPr>
          <a:xfrm rot="0">
            <a:off x="1201595" y="957147"/>
            <a:ext cx="8989800" cy="2461260"/>
          </a:xfrm>
          <a:prstGeom prst="rect">
            <a:avLst/>
          </a:prstGeom>
        </p:spPr>
        <p:txBody>
          <a:bodyPr anchor="t" rtlCol="false" tIns="0" lIns="0" bIns="0" rIns="0">
            <a:spAutoFit/>
          </a:bodyPr>
          <a:lstStyle/>
          <a:p>
            <a:pPr algn="l">
              <a:lnSpc>
                <a:spcPts val="6420"/>
              </a:lnSpc>
            </a:pPr>
            <a:r>
              <a:rPr lang="en-US" b="true" sz="6000" spc="-179">
                <a:solidFill>
                  <a:srgbClr val="08A54C"/>
                </a:solidFill>
                <a:latin typeface="Gotham Heavy"/>
                <a:ea typeface="Gotham Heavy"/>
                <a:cs typeface="Gotham Heavy"/>
                <a:sym typeface="Gotham Heavy"/>
              </a:rPr>
              <a:t>INTRODUCTION TO REPAIR, REFURBISH &amp; REUSE (RRR)</a:t>
            </a:r>
          </a:p>
        </p:txBody>
      </p:sp>
      <p:sp>
        <p:nvSpPr>
          <p:cNvPr name="TextBox 18" id="18"/>
          <p:cNvSpPr txBox="true"/>
          <p:nvPr/>
        </p:nvSpPr>
        <p:spPr>
          <a:xfrm rot="0">
            <a:off x="1355401" y="3650309"/>
            <a:ext cx="8682189" cy="5989955"/>
          </a:xfrm>
          <a:prstGeom prst="rect">
            <a:avLst/>
          </a:prstGeom>
        </p:spPr>
        <p:txBody>
          <a:bodyPr anchor="t" rtlCol="false" tIns="0" lIns="0" bIns="0" rIns="0">
            <a:spAutoFit/>
          </a:bodyPr>
          <a:lstStyle/>
          <a:p>
            <a:pPr algn="just" marL="496569" indent="-248284" lvl="1">
              <a:lnSpc>
                <a:spcPts val="3219"/>
              </a:lnSpc>
              <a:buFont typeface="Arial"/>
              <a:buChar char="•"/>
            </a:pPr>
            <a:r>
              <a:rPr lang="en-US" b="true" sz="2299" spc="-22">
                <a:solidFill>
                  <a:srgbClr val="000000"/>
                </a:solidFill>
                <a:latin typeface="Garet Bold"/>
                <a:ea typeface="Garet Bold"/>
                <a:cs typeface="Garet Bold"/>
                <a:sym typeface="Garet Bold"/>
              </a:rPr>
              <a:t>Repair, refurbish and reuse</a:t>
            </a:r>
            <a:r>
              <a:rPr lang="en-US" sz="2299" spc="-22">
                <a:solidFill>
                  <a:srgbClr val="000000"/>
                </a:solidFill>
                <a:latin typeface="Garet"/>
                <a:ea typeface="Garet"/>
                <a:cs typeface="Garet"/>
                <a:sym typeface="Garet"/>
              </a:rPr>
              <a:t> unlike the </a:t>
            </a:r>
            <a:r>
              <a:rPr lang="en-US" sz="2299" i="true" spc="-22">
                <a:solidFill>
                  <a:srgbClr val="000000"/>
                </a:solidFill>
                <a:latin typeface="Garet Italics"/>
                <a:ea typeface="Garet Italics"/>
                <a:cs typeface="Garet Italics"/>
                <a:sym typeface="Garet Italics"/>
              </a:rPr>
              <a:t>reduce, recycle and reuse</a:t>
            </a:r>
            <a:r>
              <a:rPr lang="en-US" sz="2299" spc="-22">
                <a:solidFill>
                  <a:srgbClr val="000000"/>
                </a:solidFill>
                <a:latin typeface="Garet"/>
                <a:ea typeface="Garet"/>
                <a:cs typeface="Garet"/>
                <a:sym typeface="Garet"/>
              </a:rPr>
              <a:t> concept, is not a disposal strategy but rather a restoration strategy whereby the existing products are not disposed off post their useful life but are  recovered and restored  to their full performance, a better alternative to waste mangement in the first place.</a:t>
            </a:r>
          </a:p>
          <a:p>
            <a:pPr algn="just">
              <a:lnSpc>
                <a:spcPts val="3219"/>
              </a:lnSpc>
            </a:pPr>
          </a:p>
          <a:p>
            <a:pPr algn="just" marL="496569" indent="-248284" lvl="1">
              <a:lnSpc>
                <a:spcPts val="3219"/>
              </a:lnSpc>
              <a:buFont typeface="Arial"/>
              <a:buChar char="•"/>
            </a:pPr>
            <a:r>
              <a:rPr lang="en-US" sz="2299" spc="-22">
                <a:solidFill>
                  <a:srgbClr val="000000"/>
                </a:solidFill>
                <a:latin typeface="Garet"/>
                <a:ea typeface="Garet"/>
                <a:cs typeface="Garet"/>
                <a:sym typeface="Garet"/>
              </a:rPr>
              <a:t>This not only makes it more cost effective but also reduces the carbon foot print due to extended usage.</a:t>
            </a:r>
          </a:p>
          <a:p>
            <a:pPr algn="just">
              <a:lnSpc>
                <a:spcPts val="3219"/>
              </a:lnSpc>
            </a:pPr>
          </a:p>
          <a:p>
            <a:pPr algn="just" marL="496569" indent="-248284" lvl="1">
              <a:lnSpc>
                <a:spcPts val="3219"/>
              </a:lnSpc>
              <a:buFont typeface="Arial"/>
              <a:buChar char="•"/>
            </a:pPr>
            <a:r>
              <a:rPr lang="en-US" sz="2299" spc="-22">
                <a:solidFill>
                  <a:srgbClr val="000000"/>
                </a:solidFill>
                <a:latin typeface="Garet"/>
                <a:ea typeface="Garet"/>
                <a:cs typeface="Garet"/>
                <a:sym typeface="Garet"/>
              </a:rPr>
              <a:t>A</a:t>
            </a:r>
            <a:r>
              <a:rPr lang="en-US" sz="2299" spc="-22">
                <a:solidFill>
                  <a:srgbClr val="000000"/>
                </a:solidFill>
                <a:latin typeface="Garet"/>
                <a:ea typeface="Garet"/>
                <a:cs typeface="Garet"/>
                <a:sym typeface="Garet"/>
              </a:rPr>
              <a:t> centuries old concept which has lost its shine to the market competition and reducing costs, has once again started to regain its popularity as the world looks towards sustainability and environment restoration.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4245042" y="0"/>
            <a:ext cx="4042958" cy="3472627"/>
            <a:chOff x="0" y="0"/>
            <a:chExt cx="5390610" cy="4630169"/>
          </a:xfrm>
        </p:grpSpPr>
        <p:pic>
          <p:nvPicPr>
            <p:cNvPr name="Picture 3" id="3"/>
            <p:cNvPicPr>
              <a:picLocks noChangeAspect="true"/>
            </p:cNvPicPr>
            <p:nvPr/>
          </p:nvPicPr>
          <p:blipFill>
            <a:blip r:embed="rId2"/>
            <a:srcRect l="11143" t="0" r="11143" b="0"/>
            <a:stretch>
              <a:fillRect/>
            </a:stretch>
          </p:blipFill>
          <p:spPr>
            <a:xfrm flipH="false" flipV="false">
              <a:off x="0" y="0"/>
              <a:ext cx="5390610" cy="4630169"/>
            </a:xfrm>
            <a:prstGeom prst="rect">
              <a:avLst/>
            </a:prstGeom>
          </p:spPr>
        </p:pic>
      </p:grpSp>
      <p:grpSp>
        <p:nvGrpSpPr>
          <p:cNvPr name="Group 4" id="4"/>
          <p:cNvGrpSpPr/>
          <p:nvPr/>
        </p:nvGrpSpPr>
        <p:grpSpPr>
          <a:xfrm rot="0">
            <a:off x="10199273" y="0"/>
            <a:ext cx="4045770" cy="3472627"/>
            <a:chOff x="0" y="0"/>
            <a:chExt cx="1065553" cy="914601"/>
          </a:xfrm>
        </p:grpSpPr>
        <p:sp>
          <p:nvSpPr>
            <p:cNvPr name="Freeform 5" id="5"/>
            <p:cNvSpPr/>
            <p:nvPr/>
          </p:nvSpPr>
          <p:spPr>
            <a:xfrm flipH="false" flipV="false" rot="0">
              <a:off x="0" y="0"/>
              <a:ext cx="1065552" cy="914601"/>
            </a:xfrm>
            <a:custGeom>
              <a:avLst/>
              <a:gdLst/>
              <a:ahLst/>
              <a:cxnLst/>
              <a:rect r="r" b="b" t="t" l="l"/>
              <a:pathLst>
                <a:path h="914601" w="1065552">
                  <a:moveTo>
                    <a:pt x="0" y="0"/>
                  </a:moveTo>
                  <a:lnTo>
                    <a:pt x="1065552" y="0"/>
                  </a:lnTo>
                  <a:lnTo>
                    <a:pt x="1065552" y="914601"/>
                  </a:lnTo>
                  <a:lnTo>
                    <a:pt x="0" y="914601"/>
                  </a:lnTo>
                  <a:close/>
                </a:path>
              </a:pathLst>
            </a:custGeom>
            <a:solidFill>
              <a:srgbClr val="08A54C"/>
            </a:solidFill>
          </p:spPr>
        </p:sp>
        <p:sp>
          <p:nvSpPr>
            <p:cNvPr name="TextBox 6" id="6"/>
            <p:cNvSpPr txBox="true"/>
            <p:nvPr/>
          </p:nvSpPr>
          <p:spPr>
            <a:xfrm>
              <a:off x="0" y="-38100"/>
              <a:ext cx="1065553" cy="952701"/>
            </a:xfrm>
            <a:prstGeom prst="rect">
              <a:avLst/>
            </a:prstGeom>
          </p:spPr>
          <p:txBody>
            <a:bodyPr anchor="ctr" rtlCol="false" tIns="50800" lIns="50800" bIns="50800" rIns="50800"/>
            <a:lstStyle/>
            <a:p>
              <a:pPr algn="ctr">
                <a:lnSpc>
                  <a:spcPts val="2940"/>
                </a:lnSpc>
              </a:pPr>
            </a:p>
          </p:txBody>
        </p:sp>
      </p:grpSp>
      <p:grpSp>
        <p:nvGrpSpPr>
          <p:cNvPr name="Group 7" id="7"/>
          <p:cNvGrpSpPr/>
          <p:nvPr/>
        </p:nvGrpSpPr>
        <p:grpSpPr>
          <a:xfrm rot="0">
            <a:off x="10199273" y="3472627"/>
            <a:ext cx="4045770" cy="3472627"/>
            <a:chOff x="0" y="0"/>
            <a:chExt cx="5394360" cy="4630169"/>
          </a:xfrm>
        </p:grpSpPr>
        <p:pic>
          <p:nvPicPr>
            <p:cNvPr name="Picture 8" id="8"/>
            <p:cNvPicPr>
              <a:picLocks noChangeAspect="true"/>
            </p:cNvPicPr>
            <p:nvPr/>
          </p:nvPicPr>
          <p:blipFill>
            <a:blip r:embed="rId3"/>
            <a:srcRect l="0" t="7083" r="0" b="7083"/>
            <a:stretch>
              <a:fillRect/>
            </a:stretch>
          </p:blipFill>
          <p:spPr>
            <a:xfrm flipH="false" flipV="false">
              <a:off x="0" y="0"/>
              <a:ext cx="5394360" cy="4630169"/>
            </a:xfrm>
            <a:prstGeom prst="rect">
              <a:avLst/>
            </a:prstGeom>
          </p:spPr>
        </p:pic>
      </p:grpSp>
      <p:grpSp>
        <p:nvGrpSpPr>
          <p:cNvPr name="Group 9" id="9"/>
          <p:cNvGrpSpPr/>
          <p:nvPr/>
        </p:nvGrpSpPr>
        <p:grpSpPr>
          <a:xfrm rot="0">
            <a:off x="14245042" y="3472627"/>
            <a:ext cx="4115391" cy="3472627"/>
            <a:chOff x="0" y="0"/>
            <a:chExt cx="1083889" cy="914601"/>
          </a:xfrm>
        </p:grpSpPr>
        <p:sp>
          <p:nvSpPr>
            <p:cNvPr name="Freeform 10" id="10"/>
            <p:cNvSpPr/>
            <p:nvPr/>
          </p:nvSpPr>
          <p:spPr>
            <a:xfrm flipH="false" flipV="false" rot="0">
              <a:off x="0" y="0"/>
              <a:ext cx="1083889" cy="914601"/>
            </a:xfrm>
            <a:custGeom>
              <a:avLst/>
              <a:gdLst/>
              <a:ahLst/>
              <a:cxnLst/>
              <a:rect r="r" b="b" t="t" l="l"/>
              <a:pathLst>
                <a:path h="914601" w="1083889">
                  <a:moveTo>
                    <a:pt x="0" y="0"/>
                  </a:moveTo>
                  <a:lnTo>
                    <a:pt x="1083889" y="0"/>
                  </a:lnTo>
                  <a:lnTo>
                    <a:pt x="1083889" y="914601"/>
                  </a:lnTo>
                  <a:lnTo>
                    <a:pt x="0" y="914601"/>
                  </a:lnTo>
                  <a:close/>
                </a:path>
              </a:pathLst>
            </a:custGeom>
            <a:solidFill>
              <a:srgbClr val="F1C60B"/>
            </a:solidFill>
          </p:spPr>
        </p:sp>
        <p:sp>
          <p:nvSpPr>
            <p:cNvPr name="TextBox 11" id="11"/>
            <p:cNvSpPr txBox="true"/>
            <p:nvPr/>
          </p:nvSpPr>
          <p:spPr>
            <a:xfrm>
              <a:off x="0" y="-38100"/>
              <a:ext cx="1083889" cy="952701"/>
            </a:xfrm>
            <a:prstGeom prst="rect">
              <a:avLst/>
            </a:prstGeom>
          </p:spPr>
          <p:txBody>
            <a:bodyPr anchor="ctr" rtlCol="false" tIns="50800" lIns="50800" bIns="50800" rIns="50800"/>
            <a:lstStyle/>
            <a:p>
              <a:pPr algn="ctr">
                <a:lnSpc>
                  <a:spcPts val="2940"/>
                </a:lnSpc>
              </a:pPr>
            </a:p>
          </p:txBody>
        </p:sp>
      </p:grpSp>
      <p:grpSp>
        <p:nvGrpSpPr>
          <p:cNvPr name="Group 12" id="12"/>
          <p:cNvGrpSpPr/>
          <p:nvPr/>
        </p:nvGrpSpPr>
        <p:grpSpPr>
          <a:xfrm rot="0">
            <a:off x="10199273" y="6945254"/>
            <a:ext cx="4045770" cy="3472627"/>
            <a:chOff x="0" y="0"/>
            <a:chExt cx="1065553" cy="914601"/>
          </a:xfrm>
        </p:grpSpPr>
        <p:sp>
          <p:nvSpPr>
            <p:cNvPr name="Freeform 13" id="13"/>
            <p:cNvSpPr/>
            <p:nvPr/>
          </p:nvSpPr>
          <p:spPr>
            <a:xfrm flipH="false" flipV="false" rot="0">
              <a:off x="0" y="0"/>
              <a:ext cx="1065552" cy="914601"/>
            </a:xfrm>
            <a:custGeom>
              <a:avLst/>
              <a:gdLst/>
              <a:ahLst/>
              <a:cxnLst/>
              <a:rect r="r" b="b" t="t" l="l"/>
              <a:pathLst>
                <a:path h="914601" w="1065552">
                  <a:moveTo>
                    <a:pt x="0" y="0"/>
                  </a:moveTo>
                  <a:lnTo>
                    <a:pt x="1065552" y="0"/>
                  </a:lnTo>
                  <a:lnTo>
                    <a:pt x="1065552" y="914601"/>
                  </a:lnTo>
                  <a:lnTo>
                    <a:pt x="0" y="914601"/>
                  </a:lnTo>
                  <a:close/>
                </a:path>
              </a:pathLst>
            </a:custGeom>
            <a:solidFill>
              <a:srgbClr val="08A54C"/>
            </a:solidFill>
          </p:spPr>
        </p:sp>
        <p:sp>
          <p:nvSpPr>
            <p:cNvPr name="TextBox 14" id="14"/>
            <p:cNvSpPr txBox="true"/>
            <p:nvPr/>
          </p:nvSpPr>
          <p:spPr>
            <a:xfrm>
              <a:off x="0" y="-38100"/>
              <a:ext cx="1065553" cy="952701"/>
            </a:xfrm>
            <a:prstGeom prst="rect">
              <a:avLst/>
            </a:prstGeom>
          </p:spPr>
          <p:txBody>
            <a:bodyPr anchor="ctr" rtlCol="false" tIns="50800" lIns="50800" bIns="50800" rIns="50800"/>
            <a:lstStyle/>
            <a:p>
              <a:pPr algn="ctr">
                <a:lnSpc>
                  <a:spcPts val="2940"/>
                </a:lnSpc>
              </a:pPr>
            </a:p>
          </p:txBody>
        </p:sp>
      </p:grpSp>
      <p:grpSp>
        <p:nvGrpSpPr>
          <p:cNvPr name="Group 15" id="15"/>
          <p:cNvGrpSpPr/>
          <p:nvPr/>
        </p:nvGrpSpPr>
        <p:grpSpPr>
          <a:xfrm rot="0">
            <a:off x="14245042" y="6945254"/>
            <a:ext cx="4042958" cy="3472627"/>
            <a:chOff x="0" y="0"/>
            <a:chExt cx="5390610" cy="4630169"/>
          </a:xfrm>
        </p:grpSpPr>
        <p:pic>
          <p:nvPicPr>
            <p:cNvPr name="Picture 16" id="16"/>
            <p:cNvPicPr>
              <a:picLocks noChangeAspect="true"/>
            </p:cNvPicPr>
            <p:nvPr/>
          </p:nvPicPr>
          <p:blipFill>
            <a:blip r:embed="rId4"/>
            <a:srcRect l="17295" t="0" r="17295" b="0"/>
            <a:stretch>
              <a:fillRect/>
            </a:stretch>
          </p:blipFill>
          <p:spPr>
            <a:xfrm flipH="false" flipV="false">
              <a:off x="0" y="0"/>
              <a:ext cx="5390610" cy="4630169"/>
            </a:xfrm>
            <a:prstGeom prst="rect">
              <a:avLst/>
            </a:prstGeom>
          </p:spPr>
        </p:pic>
      </p:grpSp>
      <p:grpSp>
        <p:nvGrpSpPr>
          <p:cNvPr name="Group 17" id="17"/>
          <p:cNvGrpSpPr/>
          <p:nvPr/>
        </p:nvGrpSpPr>
        <p:grpSpPr>
          <a:xfrm rot="0">
            <a:off x="540532" y="8694910"/>
            <a:ext cx="1050645" cy="1222569"/>
            <a:chOff x="0" y="0"/>
            <a:chExt cx="698500" cy="812800"/>
          </a:xfrm>
        </p:grpSpPr>
        <p:sp>
          <p:nvSpPr>
            <p:cNvPr name="Freeform 18" id="18"/>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9" id="19"/>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05</a:t>
              </a:r>
            </a:p>
          </p:txBody>
        </p:sp>
      </p:grpSp>
      <p:sp>
        <p:nvSpPr>
          <p:cNvPr name="Freeform 20" id="20"/>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1" id="21"/>
          <p:cNvSpPr txBox="true"/>
          <p:nvPr/>
        </p:nvSpPr>
        <p:spPr>
          <a:xfrm rot="0">
            <a:off x="1355401" y="1095375"/>
            <a:ext cx="8425129" cy="2461260"/>
          </a:xfrm>
          <a:prstGeom prst="rect">
            <a:avLst/>
          </a:prstGeom>
        </p:spPr>
        <p:txBody>
          <a:bodyPr anchor="t" rtlCol="false" tIns="0" lIns="0" bIns="0" rIns="0">
            <a:spAutoFit/>
          </a:bodyPr>
          <a:lstStyle/>
          <a:p>
            <a:pPr algn="l" marL="0" indent="0" lvl="0">
              <a:lnSpc>
                <a:spcPts val="6420"/>
              </a:lnSpc>
              <a:spcBef>
                <a:spcPct val="0"/>
              </a:spcBef>
            </a:pPr>
            <a:r>
              <a:rPr lang="en-US" b="true" sz="6000" spc="-179" strike="noStrike" u="none">
                <a:solidFill>
                  <a:srgbClr val="08A54C"/>
                </a:solidFill>
                <a:latin typeface="Gotham Heavy"/>
                <a:ea typeface="Gotham Heavy"/>
                <a:cs typeface="Gotham Heavy"/>
                <a:sym typeface="Gotham Heavy"/>
              </a:rPr>
              <a:t>BENEFITS OF REPAIR, REFURBISH AND REUSE</a:t>
            </a:r>
          </a:p>
        </p:txBody>
      </p:sp>
      <p:sp>
        <p:nvSpPr>
          <p:cNvPr name="TextBox 22" id="22"/>
          <p:cNvSpPr txBox="true"/>
          <p:nvPr/>
        </p:nvSpPr>
        <p:spPr>
          <a:xfrm rot="0">
            <a:off x="1355401" y="4268089"/>
            <a:ext cx="8425129" cy="5006340"/>
          </a:xfrm>
          <a:prstGeom prst="rect">
            <a:avLst/>
          </a:prstGeom>
        </p:spPr>
        <p:txBody>
          <a:bodyPr anchor="t" rtlCol="false" tIns="0" lIns="0" bIns="0" rIns="0">
            <a:spAutoFit/>
          </a:bodyPr>
          <a:lstStyle/>
          <a:p>
            <a:pPr algn="just" marL="518160" indent="-259080" lvl="1">
              <a:lnSpc>
                <a:spcPts val="3359"/>
              </a:lnSpc>
              <a:buFont typeface="Arial"/>
              <a:buChar char="•"/>
            </a:pPr>
            <a:r>
              <a:rPr lang="en-US" sz="2400" spc="-24">
                <a:solidFill>
                  <a:srgbClr val="000000"/>
                </a:solidFill>
                <a:latin typeface="Garet"/>
                <a:ea typeface="Garet"/>
                <a:cs typeface="Garet"/>
                <a:sym typeface="Garet"/>
              </a:rPr>
              <a:t>Cost savings.</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Promotes circular economy.</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Reduced carbon footprint</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Satisfaction owing to contribution towards sustainable environment</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Increased inventory of products due to addition of repaired/refurbished assets.</a:t>
            </a:r>
          </a:p>
          <a:p>
            <a:pPr algn="just">
              <a:lnSpc>
                <a:spcPts val="3359"/>
              </a:lnSpc>
              <a:spcBef>
                <a:spcPct val="0"/>
              </a:spcBef>
            </a:pPr>
          </a:p>
        </p:txBody>
      </p:sp>
      <p:sp>
        <p:nvSpPr>
          <p:cNvPr name="Freeform 23" id="23"/>
          <p:cNvSpPr/>
          <p:nvPr/>
        </p:nvSpPr>
        <p:spPr>
          <a:xfrm flipH="false" flipV="false" rot="0">
            <a:off x="15630212" y="4310314"/>
            <a:ext cx="1345053" cy="1666371"/>
          </a:xfrm>
          <a:custGeom>
            <a:avLst/>
            <a:gdLst/>
            <a:ahLst/>
            <a:cxnLst/>
            <a:rect r="r" b="b" t="t" l="l"/>
            <a:pathLst>
              <a:path h="1666371" w="1345053">
                <a:moveTo>
                  <a:pt x="0" y="0"/>
                </a:moveTo>
                <a:lnTo>
                  <a:pt x="1345052" y="0"/>
                </a:lnTo>
                <a:lnTo>
                  <a:pt x="1345052" y="1666372"/>
                </a:lnTo>
                <a:lnTo>
                  <a:pt x="0" y="1666372"/>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374141" y="7200900"/>
            <a:ext cx="3342869" cy="3086100"/>
            <a:chOff x="0" y="0"/>
            <a:chExt cx="880427" cy="812800"/>
          </a:xfrm>
        </p:grpSpPr>
        <p:sp>
          <p:nvSpPr>
            <p:cNvPr name="Freeform 3" id="3"/>
            <p:cNvSpPr/>
            <p:nvPr/>
          </p:nvSpPr>
          <p:spPr>
            <a:xfrm flipH="false" flipV="false" rot="0">
              <a:off x="0" y="0"/>
              <a:ext cx="880426" cy="812800"/>
            </a:xfrm>
            <a:custGeom>
              <a:avLst/>
              <a:gdLst/>
              <a:ahLst/>
              <a:cxnLst/>
              <a:rect r="r" b="b" t="t" l="l"/>
              <a:pathLst>
                <a:path h="812800" w="880426">
                  <a:moveTo>
                    <a:pt x="0" y="0"/>
                  </a:moveTo>
                  <a:lnTo>
                    <a:pt x="880426" y="0"/>
                  </a:lnTo>
                  <a:lnTo>
                    <a:pt x="880426" y="812800"/>
                  </a:lnTo>
                  <a:lnTo>
                    <a:pt x="0" y="812800"/>
                  </a:lnTo>
                  <a:close/>
                </a:path>
              </a:pathLst>
            </a:custGeom>
            <a:solidFill>
              <a:srgbClr val="08A54C"/>
            </a:solidFill>
          </p:spPr>
        </p:sp>
        <p:sp>
          <p:nvSpPr>
            <p:cNvPr name="TextBox 4" id="4"/>
            <p:cNvSpPr txBox="true"/>
            <p:nvPr/>
          </p:nvSpPr>
          <p:spPr>
            <a:xfrm>
              <a:off x="0" y="-38100"/>
              <a:ext cx="880427" cy="850900"/>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0659610" y="1028700"/>
            <a:ext cx="7628390" cy="8229600"/>
            <a:chOff x="0" y="0"/>
            <a:chExt cx="10171187" cy="10972800"/>
          </a:xfrm>
        </p:grpSpPr>
        <p:pic>
          <p:nvPicPr>
            <p:cNvPr name="Picture 6" id="6"/>
            <p:cNvPicPr>
              <a:picLocks noChangeAspect="true"/>
            </p:cNvPicPr>
            <p:nvPr/>
          </p:nvPicPr>
          <p:blipFill>
            <a:blip r:embed="rId2"/>
            <a:srcRect l="19121" t="0" r="19121" b="0"/>
            <a:stretch>
              <a:fillRect/>
            </a:stretch>
          </p:blipFill>
          <p:spPr>
            <a:xfrm flipH="false" flipV="false">
              <a:off x="0" y="0"/>
              <a:ext cx="10171187" cy="10972800"/>
            </a:xfrm>
            <a:prstGeom prst="rect">
              <a:avLst/>
            </a:prstGeom>
          </p:spPr>
        </p:pic>
      </p:grpSp>
      <p:grpSp>
        <p:nvGrpSpPr>
          <p:cNvPr name="Group 7" id="7"/>
          <p:cNvGrpSpPr/>
          <p:nvPr/>
        </p:nvGrpSpPr>
        <p:grpSpPr>
          <a:xfrm rot="0">
            <a:off x="16655766" y="389964"/>
            <a:ext cx="1207069" cy="3086100"/>
            <a:chOff x="0" y="0"/>
            <a:chExt cx="317911" cy="812800"/>
          </a:xfrm>
        </p:grpSpPr>
        <p:sp>
          <p:nvSpPr>
            <p:cNvPr name="Freeform 8" id="8"/>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9" id="9"/>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grpSp>
        <p:nvGrpSpPr>
          <p:cNvPr name="Group 10" id="10"/>
          <p:cNvGrpSpPr/>
          <p:nvPr/>
        </p:nvGrpSpPr>
        <p:grpSpPr>
          <a:xfrm rot="0">
            <a:off x="540532" y="8694910"/>
            <a:ext cx="1050645" cy="1222569"/>
            <a:chOff x="0" y="0"/>
            <a:chExt cx="698500" cy="812800"/>
          </a:xfrm>
        </p:grpSpPr>
        <p:sp>
          <p:nvSpPr>
            <p:cNvPr name="Freeform 11" id="11"/>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2" id="12"/>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06</a:t>
              </a:r>
            </a:p>
          </p:txBody>
        </p:sp>
      </p:grpSp>
      <p:sp>
        <p:nvSpPr>
          <p:cNvPr name="Freeform 13" id="13"/>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355401" y="1095375"/>
            <a:ext cx="7788599" cy="1651635"/>
          </a:xfrm>
          <a:prstGeom prst="rect">
            <a:avLst/>
          </a:prstGeom>
        </p:spPr>
        <p:txBody>
          <a:bodyPr anchor="t" rtlCol="false" tIns="0" lIns="0" bIns="0" rIns="0">
            <a:spAutoFit/>
          </a:bodyPr>
          <a:lstStyle/>
          <a:p>
            <a:pPr algn="l" marL="0" indent="0" lvl="0">
              <a:lnSpc>
                <a:spcPts val="6420"/>
              </a:lnSpc>
              <a:spcBef>
                <a:spcPct val="0"/>
              </a:spcBef>
            </a:pPr>
            <a:r>
              <a:rPr lang="en-US" b="true" sz="6000" spc="-179" strike="noStrike" u="none">
                <a:solidFill>
                  <a:srgbClr val="08A54C"/>
                </a:solidFill>
                <a:latin typeface="Gotham Heavy"/>
                <a:ea typeface="Gotham Heavy"/>
                <a:cs typeface="Gotham Heavy"/>
                <a:sym typeface="Gotham Heavy"/>
              </a:rPr>
              <a:t>CHALLENGES AND SOLUTIONS</a:t>
            </a:r>
          </a:p>
        </p:txBody>
      </p:sp>
      <p:sp>
        <p:nvSpPr>
          <p:cNvPr name="TextBox 15" id="15"/>
          <p:cNvSpPr txBox="true"/>
          <p:nvPr/>
        </p:nvSpPr>
        <p:spPr>
          <a:xfrm rot="0">
            <a:off x="1355401" y="3437964"/>
            <a:ext cx="7788599" cy="2072640"/>
          </a:xfrm>
          <a:prstGeom prst="rect">
            <a:avLst/>
          </a:prstGeom>
        </p:spPr>
        <p:txBody>
          <a:bodyPr anchor="t" rtlCol="false" tIns="0" lIns="0" bIns="0" rIns="0">
            <a:spAutoFit/>
          </a:bodyPr>
          <a:lstStyle/>
          <a:p>
            <a:pPr algn="just">
              <a:lnSpc>
                <a:spcPts val="3359"/>
              </a:lnSpc>
              <a:spcBef>
                <a:spcPct val="0"/>
              </a:spcBef>
            </a:pPr>
            <a:r>
              <a:rPr lang="en-US" sz="2400" spc="-24">
                <a:solidFill>
                  <a:srgbClr val="000000"/>
                </a:solidFill>
                <a:latin typeface="Garet"/>
                <a:ea typeface="Garet"/>
                <a:cs typeface="Garet"/>
                <a:sym typeface="Garet"/>
              </a:rPr>
              <a:t>Despite the many benefits, the implementation of RRR  faces various challenges, including the supply chain disruptions and poor quality local level repairs which generally do not restore full performance to provide warranty.</a:t>
            </a:r>
          </a:p>
        </p:txBody>
      </p:sp>
      <p:sp>
        <p:nvSpPr>
          <p:cNvPr name="TextBox 16" id="16"/>
          <p:cNvSpPr txBox="true"/>
          <p:nvPr/>
        </p:nvSpPr>
        <p:spPr>
          <a:xfrm rot="0">
            <a:off x="1355401" y="6299835"/>
            <a:ext cx="7788599" cy="2491740"/>
          </a:xfrm>
          <a:prstGeom prst="rect">
            <a:avLst/>
          </a:prstGeom>
        </p:spPr>
        <p:txBody>
          <a:bodyPr anchor="t" rtlCol="false" tIns="0" lIns="0" bIns="0" rIns="0">
            <a:spAutoFit/>
          </a:bodyPr>
          <a:lstStyle/>
          <a:p>
            <a:pPr algn="just">
              <a:lnSpc>
                <a:spcPts val="3359"/>
              </a:lnSpc>
              <a:spcBef>
                <a:spcPct val="0"/>
              </a:spcBef>
            </a:pPr>
            <a:r>
              <a:rPr lang="en-US" sz="2400" spc="-24">
                <a:solidFill>
                  <a:srgbClr val="000000"/>
                </a:solidFill>
                <a:latin typeface="Garet"/>
                <a:ea typeface="Garet"/>
                <a:cs typeface="Garet"/>
                <a:sym typeface="Garet"/>
              </a:rPr>
              <a:t>At Bithika Innovates, we provide professional, economical and high quality repair/refurbishment to the luminaires with warranty. We prefer not to charge if we cannot restore full performance whilst offering better scrap value  and responsible disposal of such products. </a:t>
            </a:r>
          </a:p>
        </p:txBody>
      </p:sp>
      <p:sp>
        <p:nvSpPr>
          <p:cNvPr name="Freeform 17" id="17"/>
          <p:cNvSpPr/>
          <p:nvPr/>
        </p:nvSpPr>
        <p:spPr>
          <a:xfrm flipH="false" flipV="false" rot="0">
            <a:off x="16852558" y="1429106"/>
            <a:ext cx="813484" cy="1007816"/>
          </a:xfrm>
          <a:custGeom>
            <a:avLst/>
            <a:gdLst/>
            <a:ahLst/>
            <a:cxnLst/>
            <a:rect r="r" b="b" t="t" l="l"/>
            <a:pathLst>
              <a:path h="1007816" w="813484">
                <a:moveTo>
                  <a:pt x="0" y="0"/>
                </a:moveTo>
                <a:lnTo>
                  <a:pt x="813484" y="0"/>
                </a:lnTo>
                <a:lnTo>
                  <a:pt x="813484" y="1007817"/>
                </a:lnTo>
                <a:lnTo>
                  <a:pt x="0" y="1007817"/>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506189" y="0"/>
            <a:ext cx="3465371" cy="10377973"/>
            <a:chOff x="0" y="0"/>
            <a:chExt cx="912690" cy="2733293"/>
          </a:xfrm>
        </p:grpSpPr>
        <p:sp>
          <p:nvSpPr>
            <p:cNvPr name="Freeform 3" id="3"/>
            <p:cNvSpPr/>
            <p:nvPr/>
          </p:nvSpPr>
          <p:spPr>
            <a:xfrm flipH="false" flipV="false" rot="0">
              <a:off x="0" y="0"/>
              <a:ext cx="912690" cy="2733293"/>
            </a:xfrm>
            <a:custGeom>
              <a:avLst/>
              <a:gdLst/>
              <a:ahLst/>
              <a:cxnLst/>
              <a:rect r="r" b="b" t="t" l="l"/>
              <a:pathLst>
                <a:path h="2733293" w="912690">
                  <a:moveTo>
                    <a:pt x="0" y="0"/>
                  </a:moveTo>
                  <a:lnTo>
                    <a:pt x="912690" y="0"/>
                  </a:lnTo>
                  <a:lnTo>
                    <a:pt x="912690" y="2733293"/>
                  </a:lnTo>
                  <a:lnTo>
                    <a:pt x="0" y="2733293"/>
                  </a:lnTo>
                  <a:close/>
                </a:path>
              </a:pathLst>
            </a:custGeom>
            <a:solidFill>
              <a:srgbClr val="F1C60B"/>
            </a:solidFill>
          </p:spPr>
        </p:sp>
        <p:sp>
          <p:nvSpPr>
            <p:cNvPr name="TextBox 4" id="4"/>
            <p:cNvSpPr txBox="true"/>
            <p:nvPr/>
          </p:nvSpPr>
          <p:spPr>
            <a:xfrm>
              <a:off x="0" y="-38100"/>
              <a:ext cx="912690" cy="2771393"/>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2238874" y="4132412"/>
            <a:ext cx="6049126" cy="6154588"/>
            <a:chOff x="0" y="0"/>
            <a:chExt cx="8065501" cy="8206118"/>
          </a:xfrm>
        </p:grpSpPr>
        <p:pic>
          <p:nvPicPr>
            <p:cNvPr name="Picture 6" id="6"/>
            <p:cNvPicPr>
              <a:picLocks noChangeAspect="true"/>
            </p:cNvPicPr>
            <p:nvPr/>
          </p:nvPicPr>
          <p:blipFill>
            <a:blip r:embed="rId2"/>
            <a:srcRect l="13187" t="0" r="13187" b="0"/>
            <a:stretch>
              <a:fillRect/>
            </a:stretch>
          </p:blipFill>
          <p:spPr>
            <a:xfrm flipH="false" flipV="false">
              <a:off x="0" y="0"/>
              <a:ext cx="8065501" cy="8206118"/>
            </a:xfrm>
            <a:prstGeom prst="rect">
              <a:avLst/>
            </a:prstGeom>
          </p:spPr>
        </p:pic>
      </p:grpSp>
      <p:grpSp>
        <p:nvGrpSpPr>
          <p:cNvPr name="Group 7" id="7"/>
          <p:cNvGrpSpPr/>
          <p:nvPr/>
        </p:nvGrpSpPr>
        <p:grpSpPr>
          <a:xfrm rot="0">
            <a:off x="12238874" y="0"/>
            <a:ext cx="6225635" cy="4132412"/>
            <a:chOff x="0" y="0"/>
            <a:chExt cx="1639673" cy="1088372"/>
          </a:xfrm>
        </p:grpSpPr>
        <p:sp>
          <p:nvSpPr>
            <p:cNvPr name="Freeform 8" id="8"/>
            <p:cNvSpPr/>
            <p:nvPr/>
          </p:nvSpPr>
          <p:spPr>
            <a:xfrm flipH="false" flipV="false" rot="0">
              <a:off x="0" y="0"/>
              <a:ext cx="1639673" cy="1088372"/>
            </a:xfrm>
            <a:custGeom>
              <a:avLst/>
              <a:gdLst/>
              <a:ahLst/>
              <a:cxnLst/>
              <a:rect r="r" b="b" t="t" l="l"/>
              <a:pathLst>
                <a:path h="1088372" w="1639673">
                  <a:moveTo>
                    <a:pt x="0" y="0"/>
                  </a:moveTo>
                  <a:lnTo>
                    <a:pt x="1639673" y="0"/>
                  </a:lnTo>
                  <a:lnTo>
                    <a:pt x="1639673" y="1088372"/>
                  </a:lnTo>
                  <a:lnTo>
                    <a:pt x="0" y="1088372"/>
                  </a:lnTo>
                  <a:close/>
                </a:path>
              </a:pathLst>
            </a:custGeom>
            <a:solidFill>
              <a:srgbClr val="08A54C"/>
            </a:solidFill>
          </p:spPr>
        </p:sp>
        <p:sp>
          <p:nvSpPr>
            <p:cNvPr name="TextBox 9" id="9"/>
            <p:cNvSpPr txBox="true"/>
            <p:nvPr/>
          </p:nvSpPr>
          <p:spPr>
            <a:xfrm>
              <a:off x="0" y="-38100"/>
              <a:ext cx="1639673" cy="1126472"/>
            </a:xfrm>
            <a:prstGeom prst="rect">
              <a:avLst/>
            </a:prstGeom>
          </p:spPr>
          <p:txBody>
            <a:bodyPr anchor="ctr" rtlCol="false" tIns="50800" lIns="50800" bIns="50800" rIns="50800"/>
            <a:lstStyle/>
            <a:p>
              <a:pPr algn="ctr">
                <a:lnSpc>
                  <a:spcPts val="2940"/>
                </a:lnSpc>
              </a:pPr>
            </a:p>
          </p:txBody>
        </p:sp>
      </p:grpSp>
      <p:grpSp>
        <p:nvGrpSpPr>
          <p:cNvPr name="Group 10" id="10"/>
          <p:cNvGrpSpPr/>
          <p:nvPr/>
        </p:nvGrpSpPr>
        <p:grpSpPr>
          <a:xfrm rot="0">
            <a:off x="540532" y="8694910"/>
            <a:ext cx="1050645" cy="1222569"/>
            <a:chOff x="0" y="0"/>
            <a:chExt cx="698500" cy="812800"/>
          </a:xfrm>
        </p:grpSpPr>
        <p:sp>
          <p:nvSpPr>
            <p:cNvPr name="Freeform 11" id="11"/>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2" id="12"/>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07</a:t>
              </a:r>
            </a:p>
          </p:txBody>
        </p:sp>
      </p:grpSp>
      <p:sp>
        <p:nvSpPr>
          <p:cNvPr name="Freeform 13" id="13"/>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4" id="14"/>
          <p:cNvSpPr txBox="true"/>
          <p:nvPr/>
        </p:nvSpPr>
        <p:spPr>
          <a:xfrm rot="0">
            <a:off x="1355401" y="1076150"/>
            <a:ext cx="8795593" cy="842010"/>
          </a:xfrm>
          <a:prstGeom prst="rect">
            <a:avLst/>
          </a:prstGeom>
        </p:spPr>
        <p:txBody>
          <a:bodyPr anchor="t" rtlCol="false" tIns="0" lIns="0" bIns="0" rIns="0">
            <a:spAutoFit/>
          </a:bodyPr>
          <a:lstStyle/>
          <a:p>
            <a:pPr algn="l" marL="0" indent="0" lvl="0">
              <a:lnSpc>
                <a:spcPts val="6420"/>
              </a:lnSpc>
              <a:spcBef>
                <a:spcPct val="0"/>
              </a:spcBef>
            </a:pPr>
            <a:r>
              <a:rPr lang="en-US" b="true" sz="6000" spc="-179">
                <a:solidFill>
                  <a:srgbClr val="08A54C"/>
                </a:solidFill>
                <a:latin typeface="Gotham Heavy"/>
                <a:ea typeface="Gotham Heavy"/>
                <a:cs typeface="Gotham Heavy"/>
                <a:sym typeface="Gotham Heavy"/>
              </a:rPr>
              <a:t>WHAT DO WE OFFER ?</a:t>
            </a:r>
          </a:p>
        </p:txBody>
      </p:sp>
      <p:sp>
        <p:nvSpPr>
          <p:cNvPr name="TextBox 15" id="15"/>
          <p:cNvSpPr txBox="true"/>
          <p:nvPr/>
        </p:nvSpPr>
        <p:spPr>
          <a:xfrm rot="0">
            <a:off x="1591177" y="2278146"/>
            <a:ext cx="8707710" cy="7940040"/>
          </a:xfrm>
          <a:prstGeom prst="rect">
            <a:avLst/>
          </a:prstGeom>
        </p:spPr>
        <p:txBody>
          <a:bodyPr anchor="t" rtlCol="false" tIns="0" lIns="0" bIns="0" rIns="0">
            <a:spAutoFit/>
          </a:bodyPr>
          <a:lstStyle/>
          <a:p>
            <a:pPr algn="just">
              <a:lnSpc>
                <a:spcPts val="3359"/>
              </a:lnSpc>
            </a:pPr>
            <a:r>
              <a:rPr lang="en-US" sz="2400" spc="-24">
                <a:solidFill>
                  <a:srgbClr val="000000"/>
                </a:solidFill>
                <a:latin typeface="Garet"/>
                <a:ea typeface="Garet"/>
                <a:cs typeface="Garet"/>
                <a:sym typeface="Garet"/>
              </a:rPr>
              <a:t>Bithika Innovates offers the following services:</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Cost effective repair/refurbishment of suitable luminaires with minimal/no change in performance in accordance with industry standards.</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Industry unique, limited warranty on serviced products along with in-house test reports.</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Transparent invoicing whereby we only charge the material costs of spares and man-hour based labour charges plus the taxes. </a:t>
            </a:r>
            <a:r>
              <a:rPr lang="en-US" b="true" sz="2400" spc="-24">
                <a:solidFill>
                  <a:srgbClr val="000000"/>
                </a:solidFill>
                <a:latin typeface="Garet Bold"/>
                <a:ea typeface="Garet Bold"/>
                <a:cs typeface="Garet Bold"/>
                <a:sym typeface="Garet Bold"/>
              </a:rPr>
              <a:t>Zero fees</a:t>
            </a:r>
            <a:r>
              <a:rPr lang="en-US" sz="2400" spc="-24">
                <a:solidFill>
                  <a:srgbClr val="000000"/>
                </a:solidFill>
                <a:latin typeface="Garet"/>
                <a:ea typeface="Garet"/>
                <a:cs typeface="Garet"/>
                <a:sym typeface="Garet"/>
              </a:rPr>
              <a:t>, if we cannot restore.</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Better scrap value and proper disposal of products which are beyond economical repairs (BER).</a:t>
            </a:r>
          </a:p>
          <a:p>
            <a:pPr algn="just">
              <a:lnSpc>
                <a:spcPts val="3359"/>
              </a:lnSpc>
            </a:pPr>
          </a:p>
          <a:p>
            <a:pPr algn="just" marL="518160" indent="-259080" lvl="1">
              <a:lnSpc>
                <a:spcPts val="3359"/>
              </a:lnSpc>
              <a:buFont typeface="Arial"/>
              <a:buChar char="•"/>
            </a:pPr>
            <a:r>
              <a:rPr lang="en-US" sz="2400" spc="-24">
                <a:solidFill>
                  <a:srgbClr val="000000"/>
                </a:solidFill>
                <a:latin typeface="Garet"/>
                <a:ea typeface="Garet"/>
                <a:cs typeface="Garet"/>
                <a:sym typeface="Garet"/>
              </a:rPr>
              <a:t>Scheduled &amp; in-time delivery.</a:t>
            </a:r>
          </a:p>
          <a:p>
            <a:pPr algn="just">
              <a:lnSpc>
                <a:spcPts val="3359"/>
              </a:lnSpc>
              <a:spcBef>
                <a:spcPct val="0"/>
              </a:spcBef>
            </a:pPr>
          </a:p>
        </p:txBody>
      </p:sp>
      <p:grpSp>
        <p:nvGrpSpPr>
          <p:cNvPr name="Group 16" id="16"/>
          <p:cNvGrpSpPr/>
          <p:nvPr/>
        </p:nvGrpSpPr>
        <p:grpSpPr>
          <a:xfrm rot="0">
            <a:off x="16503740" y="2315621"/>
            <a:ext cx="1207069" cy="3086100"/>
            <a:chOff x="0" y="0"/>
            <a:chExt cx="317911" cy="812800"/>
          </a:xfrm>
        </p:grpSpPr>
        <p:sp>
          <p:nvSpPr>
            <p:cNvPr name="Freeform 17" id="17"/>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18" id="18"/>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sp>
        <p:nvSpPr>
          <p:cNvPr name="Freeform 19" id="19"/>
          <p:cNvSpPr/>
          <p:nvPr/>
        </p:nvSpPr>
        <p:spPr>
          <a:xfrm flipH="false" flipV="false" rot="0">
            <a:off x="16700533" y="3354763"/>
            <a:ext cx="813484" cy="1007816"/>
          </a:xfrm>
          <a:custGeom>
            <a:avLst/>
            <a:gdLst/>
            <a:ahLst/>
            <a:cxnLst/>
            <a:rect r="r" b="b" t="t" l="l"/>
            <a:pathLst>
              <a:path h="1007816" w="813484">
                <a:moveTo>
                  <a:pt x="0" y="0"/>
                </a:moveTo>
                <a:lnTo>
                  <a:pt x="813483" y="0"/>
                </a:lnTo>
                <a:lnTo>
                  <a:pt x="813483" y="1007816"/>
                </a:lnTo>
                <a:lnTo>
                  <a:pt x="0" y="1007816"/>
                </a:lnTo>
                <a:lnTo>
                  <a:pt x="0" y="0"/>
                </a:lnTo>
                <a:close/>
              </a:path>
            </a:pathLst>
          </a:custGeom>
          <a:blipFill>
            <a:blip r:embed="rId5"/>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790231" y="0"/>
            <a:ext cx="7497769" cy="10287000"/>
            <a:chOff x="0" y="0"/>
            <a:chExt cx="1974721" cy="2709333"/>
          </a:xfrm>
        </p:grpSpPr>
        <p:sp>
          <p:nvSpPr>
            <p:cNvPr name="Freeform 3" id="3"/>
            <p:cNvSpPr/>
            <p:nvPr/>
          </p:nvSpPr>
          <p:spPr>
            <a:xfrm flipH="false" flipV="false" rot="0">
              <a:off x="0" y="0"/>
              <a:ext cx="1974721" cy="2709333"/>
            </a:xfrm>
            <a:custGeom>
              <a:avLst/>
              <a:gdLst/>
              <a:ahLst/>
              <a:cxnLst/>
              <a:rect r="r" b="b" t="t" l="l"/>
              <a:pathLst>
                <a:path h="2709333" w="1974721">
                  <a:moveTo>
                    <a:pt x="0" y="0"/>
                  </a:moveTo>
                  <a:lnTo>
                    <a:pt x="1974721" y="0"/>
                  </a:lnTo>
                  <a:lnTo>
                    <a:pt x="1974721" y="2709333"/>
                  </a:lnTo>
                  <a:lnTo>
                    <a:pt x="0" y="2709333"/>
                  </a:lnTo>
                  <a:close/>
                </a:path>
              </a:pathLst>
            </a:custGeom>
            <a:solidFill>
              <a:srgbClr val="08A54C"/>
            </a:solidFill>
          </p:spPr>
        </p:sp>
        <p:sp>
          <p:nvSpPr>
            <p:cNvPr name="TextBox 4" id="4"/>
            <p:cNvSpPr txBox="true"/>
            <p:nvPr/>
          </p:nvSpPr>
          <p:spPr>
            <a:xfrm>
              <a:off x="0" y="-38100"/>
              <a:ext cx="1974721" cy="2747433"/>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11859603" y="1021863"/>
            <a:ext cx="7355042" cy="8243273"/>
            <a:chOff x="0" y="0"/>
            <a:chExt cx="9806722" cy="10991031"/>
          </a:xfrm>
        </p:grpSpPr>
        <p:pic>
          <p:nvPicPr>
            <p:cNvPr name="Picture 6" id="6"/>
            <p:cNvPicPr>
              <a:picLocks noChangeAspect="true"/>
            </p:cNvPicPr>
            <p:nvPr/>
          </p:nvPicPr>
          <p:blipFill>
            <a:blip r:embed="rId2"/>
            <a:srcRect l="0" t="12874" r="0" b="12874"/>
            <a:stretch>
              <a:fillRect/>
            </a:stretch>
          </p:blipFill>
          <p:spPr>
            <a:xfrm flipH="false" flipV="false">
              <a:off x="0" y="0"/>
              <a:ext cx="9806722" cy="10991031"/>
            </a:xfrm>
            <a:prstGeom prst="rect">
              <a:avLst/>
            </a:prstGeom>
          </p:spPr>
        </p:pic>
      </p:grpSp>
      <p:grpSp>
        <p:nvGrpSpPr>
          <p:cNvPr name="Group 7" id="7"/>
          <p:cNvGrpSpPr/>
          <p:nvPr/>
        </p:nvGrpSpPr>
        <p:grpSpPr>
          <a:xfrm rot="0">
            <a:off x="540532" y="8694910"/>
            <a:ext cx="1050645" cy="1222569"/>
            <a:chOff x="0" y="0"/>
            <a:chExt cx="698500" cy="812800"/>
          </a:xfrm>
        </p:grpSpPr>
        <p:sp>
          <p:nvSpPr>
            <p:cNvPr name="Freeform 8" id="8"/>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9" id="9"/>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08</a:t>
              </a:r>
            </a:p>
          </p:txBody>
        </p:sp>
      </p:grpSp>
      <p:sp>
        <p:nvSpPr>
          <p:cNvPr name="Freeform 10" id="10"/>
          <p:cNvSpPr/>
          <p:nvPr/>
        </p:nvSpPr>
        <p:spPr>
          <a:xfrm flipH="false" flipV="false" rot="0">
            <a:off x="1355401" y="-611389"/>
            <a:ext cx="2228298" cy="1222779"/>
          </a:xfrm>
          <a:custGeom>
            <a:avLst/>
            <a:gdLst/>
            <a:ahLst/>
            <a:cxnLst/>
            <a:rect r="r" b="b" t="t" l="l"/>
            <a:pathLst>
              <a:path h="1222779" w="2228298">
                <a:moveTo>
                  <a:pt x="0" y="0"/>
                </a:moveTo>
                <a:lnTo>
                  <a:pt x="2228298" y="0"/>
                </a:lnTo>
                <a:lnTo>
                  <a:pt x="2228298" y="1222778"/>
                </a:lnTo>
                <a:lnTo>
                  <a:pt x="0" y="122277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2506461" y="7151860"/>
            <a:ext cx="1207069" cy="3086100"/>
            <a:chOff x="0" y="0"/>
            <a:chExt cx="317911" cy="812800"/>
          </a:xfrm>
        </p:grpSpPr>
        <p:sp>
          <p:nvSpPr>
            <p:cNvPr name="Freeform 12" id="12"/>
            <p:cNvSpPr/>
            <p:nvPr/>
          </p:nvSpPr>
          <p:spPr>
            <a:xfrm flipH="false" flipV="false" rot="0">
              <a:off x="0" y="0"/>
              <a:ext cx="317911" cy="812800"/>
            </a:xfrm>
            <a:custGeom>
              <a:avLst/>
              <a:gdLst/>
              <a:ahLst/>
              <a:cxnLst/>
              <a:rect r="r" b="b" t="t" l="l"/>
              <a:pathLst>
                <a:path h="812800" w="317911">
                  <a:moveTo>
                    <a:pt x="158956" y="0"/>
                  </a:moveTo>
                  <a:lnTo>
                    <a:pt x="158956" y="0"/>
                  </a:lnTo>
                  <a:cubicBezTo>
                    <a:pt x="201113" y="0"/>
                    <a:pt x="241544" y="16747"/>
                    <a:pt x="271354" y="46557"/>
                  </a:cubicBezTo>
                  <a:cubicBezTo>
                    <a:pt x="301164" y="76367"/>
                    <a:pt x="317911" y="116798"/>
                    <a:pt x="317911" y="158956"/>
                  </a:cubicBezTo>
                  <a:lnTo>
                    <a:pt x="317911" y="653844"/>
                  </a:lnTo>
                  <a:cubicBezTo>
                    <a:pt x="317911" y="696002"/>
                    <a:pt x="301164" y="736433"/>
                    <a:pt x="271354" y="766243"/>
                  </a:cubicBezTo>
                  <a:cubicBezTo>
                    <a:pt x="241544" y="796053"/>
                    <a:pt x="201113" y="812800"/>
                    <a:pt x="158956" y="812800"/>
                  </a:cubicBezTo>
                  <a:lnTo>
                    <a:pt x="158956" y="812800"/>
                  </a:lnTo>
                  <a:cubicBezTo>
                    <a:pt x="116798" y="812800"/>
                    <a:pt x="76367" y="796053"/>
                    <a:pt x="46557" y="766243"/>
                  </a:cubicBezTo>
                  <a:cubicBezTo>
                    <a:pt x="16747" y="736433"/>
                    <a:pt x="0" y="696002"/>
                    <a:pt x="0" y="653844"/>
                  </a:cubicBezTo>
                  <a:lnTo>
                    <a:pt x="0" y="158956"/>
                  </a:lnTo>
                  <a:cubicBezTo>
                    <a:pt x="0" y="116798"/>
                    <a:pt x="16747" y="76367"/>
                    <a:pt x="46557" y="46557"/>
                  </a:cubicBezTo>
                  <a:cubicBezTo>
                    <a:pt x="76367" y="16747"/>
                    <a:pt x="116798" y="0"/>
                    <a:pt x="158956" y="0"/>
                  </a:cubicBezTo>
                  <a:close/>
                </a:path>
              </a:pathLst>
            </a:custGeom>
            <a:solidFill>
              <a:srgbClr val="F1C60B"/>
            </a:solidFill>
          </p:spPr>
        </p:sp>
        <p:sp>
          <p:nvSpPr>
            <p:cNvPr name="TextBox 13" id="13"/>
            <p:cNvSpPr txBox="true"/>
            <p:nvPr/>
          </p:nvSpPr>
          <p:spPr>
            <a:xfrm>
              <a:off x="0" y="-38100"/>
              <a:ext cx="317911" cy="850900"/>
            </a:xfrm>
            <a:prstGeom prst="rect">
              <a:avLst/>
            </a:prstGeom>
          </p:spPr>
          <p:txBody>
            <a:bodyPr anchor="ctr" rtlCol="false" tIns="50800" lIns="50800" bIns="50800" rIns="50800"/>
            <a:lstStyle/>
            <a:p>
              <a:pPr algn="ctr">
                <a:lnSpc>
                  <a:spcPts val="2940"/>
                </a:lnSpc>
              </a:pPr>
            </a:p>
          </p:txBody>
        </p:sp>
      </p:grpSp>
      <p:sp>
        <p:nvSpPr>
          <p:cNvPr name="Freeform 14" id="14"/>
          <p:cNvSpPr/>
          <p:nvPr/>
        </p:nvSpPr>
        <p:spPr>
          <a:xfrm flipH="false" flipV="false" rot="0">
            <a:off x="1591177" y="2165862"/>
            <a:ext cx="8884728" cy="8072098"/>
          </a:xfrm>
          <a:custGeom>
            <a:avLst/>
            <a:gdLst/>
            <a:ahLst/>
            <a:cxnLst/>
            <a:rect r="r" b="b" t="t" l="l"/>
            <a:pathLst>
              <a:path h="8072098" w="8884728">
                <a:moveTo>
                  <a:pt x="0" y="0"/>
                </a:moveTo>
                <a:lnTo>
                  <a:pt x="8884729" y="0"/>
                </a:lnTo>
                <a:lnTo>
                  <a:pt x="8884729" y="8072098"/>
                </a:lnTo>
                <a:lnTo>
                  <a:pt x="0" y="8072098"/>
                </a:lnTo>
                <a:lnTo>
                  <a:pt x="0" y="0"/>
                </a:lnTo>
                <a:close/>
              </a:path>
            </a:pathLst>
          </a:custGeom>
          <a:blipFill>
            <a:blip r:embed="rId5"/>
            <a:stretch>
              <a:fillRect l="0" t="-1166" r="0" b="-1166"/>
            </a:stretch>
          </a:blipFill>
        </p:spPr>
      </p:sp>
      <p:sp>
        <p:nvSpPr>
          <p:cNvPr name="TextBox 15" id="15"/>
          <p:cNvSpPr txBox="true"/>
          <p:nvPr/>
        </p:nvSpPr>
        <p:spPr>
          <a:xfrm rot="0">
            <a:off x="1065855" y="1095375"/>
            <a:ext cx="9040550" cy="842010"/>
          </a:xfrm>
          <a:prstGeom prst="rect">
            <a:avLst/>
          </a:prstGeom>
        </p:spPr>
        <p:txBody>
          <a:bodyPr anchor="t" rtlCol="false" tIns="0" lIns="0" bIns="0" rIns="0">
            <a:spAutoFit/>
          </a:bodyPr>
          <a:lstStyle/>
          <a:p>
            <a:pPr algn="l" marL="0" indent="0" lvl="0">
              <a:lnSpc>
                <a:spcPts val="6420"/>
              </a:lnSpc>
              <a:spcBef>
                <a:spcPct val="0"/>
              </a:spcBef>
            </a:pPr>
            <a:r>
              <a:rPr lang="en-US" b="true" sz="6000" spc="-179">
                <a:solidFill>
                  <a:srgbClr val="08A54C"/>
                </a:solidFill>
                <a:latin typeface="Gotham Heavy"/>
                <a:ea typeface="Gotham Heavy"/>
                <a:cs typeface="Gotham Heavy"/>
                <a:sym typeface="Gotham Heavy"/>
              </a:rPr>
              <a:t>COMPARATIVE STUDY </a:t>
            </a:r>
          </a:p>
        </p:txBody>
      </p:sp>
      <p:sp>
        <p:nvSpPr>
          <p:cNvPr name="Freeform 16" id="16"/>
          <p:cNvSpPr/>
          <p:nvPr/>
        </p:nvSpPr>
        <p:spPr>
          <a:xfrm flipH="false" flipV="false" rot="0">
            <a:off x="12703253" y="8298378"/>
            <a:ext cx="813484" cy="1007816"/>
          </a:xfrm>
          <a:custGeom>
            <a:avLst/>
            <a:gdLst/>
            <a:ahLst/>
            <a:cxnLst/>
            <a:rect r="r" b="b" t="t" l="l"/>
            <a:pathLst>
              <a:path h="1007816" w="813484">
                <a:moveTo>
                  <a:pt x="0" y="0"/>
                </a:moveTo>
                <a:lnTo>
                  <a:pt x="813484" y="0"/>
                </a:lnTo>
                <a:lnTo>
                  <a:pt x="813484" y="1007816"/>
                </a:lnTo>
                <a:lnTo>
                  <a:pt x="0" y="1007816"/>
                </a:lnTo>
                <a:lnTo>
                  <a:pt x="0" y="0"/>
                </a:lnTo>
                <a:close/>
              </a:path>
            </a:pathLst>
          </a:custGeom>
          <a:blipFill>
            <a:blip r:embed="rId6"/>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34867" y="0"/>
            <a:ext cx="9053133" cy="10287000"/>
            <a:chOff x="0" y="0"/>
            <a:chExt cx="2384364" cy="2709333"/>
          </a:xfrm>
        </p:grpSpPr>
        <p:sp>
          <p:nvSpPr>
            <p:cNvPr name="Freeform 3" id="3"/>
            <p:cNvSpPr/>
            <p:nvPr/>
          </p:nvSpPr>
          <p:spPr>
            <a:xfrm flipH="false" flipV="false" rot="0">
              <a:off x="0" y="0"/>
              <a:ext cx="2384364" cy="2709333"/>
            </a:xfrm>
            <a:custGeom>
              <a:avLst/>
              <a:gdLst/>
              <a:ahLst/>
              <a:cxnLst/>
              <a:rect r="r" b="b" t="t" l="l"/>
              <a:pathLst>
                <a:path h="2709333" w="2384364">
                  <a:moveTo>
                    <a:pt x="0" y="0"/>
                  </a:moveTo>
                  <a:lnTo>
                    <a:pt x="2384364" y="0"/>
                  </a:lnTo>
                  <a:lnTo>
                    <a:pt x="2384364" y="2709333"/>
                  </a:lnTo>
                  <a:lnTo>
                    <a:pt x="0" y="2709333"/>
                  </a:lnTo>
                  <a:close/>
                </a:path>
              </a:pathLst>
            </a:custGeom>
            <a:solidFill>
              <a:srgbClr val="08A54C"/>
            </a:solidFill>
          </p:spPr>
        </p:sp>
        <p:sp>
          <p:nvSpPr>
            <p:cNvPr name="TextBox 4" id="4"/>
            <p:cNvSpPr txBox="true"/>
            <p:nvPr/>
          </p:nvSpPr>
          <p:spPr>
            <a:xfrm>
              <a:off x="0" y="-38100"/>
              <a:ext cx="2384364" cy="2747433"/>
            </a:xfrm>
            <a:prstGeom prst="rect">
              <a:avLst/>
            </a:prstGeom>
          </p:spPr>
          <p:txBody>
            <a:bodyPr anchor="ctr" rtlCol="false" tIns="50800" lIns="50800" bIns="50800" rIns="50800"/>
            <a:lstStyle/>
            <a:p>
              <a:pPr algn="ctr">
                <a:lnSpc>
                  <a:spcPts val="2940"/>
                </a:lnSpc>
              </a:pPr>
            </a:p>
          </p:txBody>
        </p:sp>
      </p:grpSp>
      <p:grpSp>
        <p:nvGrpSpPr>
          <p:cNvPr name="Group 5" id="5"/>
          <p:cNvGrpSpPr/>
          <p:nvPr/>
        </p:nvGrpSpPr>
        <p:grpSpPr>
          <a:xfrm rot="0">
            <a:off x="3204878" y="2422252"/>
            <a:ext cx="11878244" cy="5442496"/>
            <a:chOff x="0" y="0"/>
            <a:chExt cx="3128426" cy="1433415"/>
          </a:xfrm>
        </p:grpSpPr>
        <p:sp>
          <p:nvSpPr>
            <p:cNvPr name="Freeform 6" id="6"/>
            <p:cNvSpPr/>
            <p:nvPr/>
          </p:nvSpPr>
          <p:spPr>
            <a:xfrm flipH="false" flipV="false" rot="0">
              <a:off x="0" y="0"/>
              <a:ext cx="3128426" cy="1433415"/>
            </a:xfrm>
            <a:custGeom>
              <a:avLst/>
              <a:gdLst/>
              <a:ahLst/>
              <a:cxnLst/>
              <a:rect r="r" b="b" t="t" l="l"/>
              <a:pathLst>
                <a:path h="1433415" w="3128426">
                  <a:moveTo>
                    <a:pt x="0" y="0"/>
                  </a:moveTo>
                  <a:lnTo>
                    <a:pt x="3128426" y="0"/>
                  </a:lnTo>
                  <a:lnTo>
                    <a:pt x="3128426" y="1433415"/>
                  </a:lnTo>
                  <a:lnTo>
                    <a:pt x="0" y="1433415"/>
                  </a:lnTo>
                  <a:close/>
                </a:path>
              </a:pathLst>
            </a:custGeom>
            <a:solidFill>
              <a:srgbClr val="FFFFFF"/>
            </a:solidFill>
          </p:spPr>
        </p:sp>
        <p:sp>
          <p:nvSpPr>
            <p:cNvPr name="TextBox 7" id="7"/>
            <p:cNvSpPr txBox="true"/>
            <p:nvPr/>
          </p:nvSpPr>
          <p:spPr>
            <a:xfrm>
              <a:off x="0" y="-38100"/>
              <a:ext cx="3128426" cy="1471515"/>
            </a:xfrm>
            <a:prstGeom prst="rect">
              <a:avLst/>
            </a:prstGeom>
          </p:spPr>
          <p:txBody>
            <a:bodyPr anchor="ctr" rtlCol="false" tIns="50800" lIns="50800" bIns="50800" rIns="50800"/>
            <a:lstStyle/>
            <a:p>
              <a:pPr algn="ctr">
                <a:lnSpc>
                  <a:spcPts val="2940"/>
                </a:lnSpc>
              </a:pPr>
            </a:p>
          </p:txBody>
        </p:sp>
      </p:grpSp>
      <p:sp>
        <p:nvSpPr>
          <p:cNvPr name="AutoShape 8" id="8"/>
          <p:cNvSpPr/>
          <p:nvPr/>
        </p:nvSpPr>
        <p:spPr>
          <a:xfrm>
            <a:off x="-181733" y="1009650"/>
            <a:ext cx="18469733" cy="0"/>
          </a:xfrm>
          <a:prstGeom prst="line">
            <a:avLst/>
          </a:prstGeom>
          <a:ln cap="flat" w="19050">
            <a:solidFill>
              <a:srgbClr val="000000"/>
            </a:solidFill>
            <a:prstDash val="solid"/>
            <a:headEnd type="none" len="sm" w="sm"/>
            <a:tailEnd type="none" len="sm" w="sm"/>
          </a:ln>
        </p:spPr>
      </p:sp>
      <p:sp>
        <p:nvSpPr>
          <p:cNvPr name="AutoShape 9" id="9"/>
          <p:cNvSpPr/>
          <p:nvPr/>
        </p:nvSpPr>
        <p:spPr>
          <a:xfrm>
            <a:off x="0" y="9277350"/>
            <a:ext cx="18469733" cy="0"/>
          </a:xfrm>
          <a:prstGeom prst="line">
            <a:avLst/>
          </a:prstGeom>
          <a:ln cap="flat" w="19050">
            <a:solidFill>
              <a:srgbClr val="000000"/>
            </a:solidFill>
            <a:prstDash val="solid"/>
            <a:headEnd type="none" len="sm" w="sm"/>
            <a:tailEnd type="none" len="sm" w="sm"/>
          </a:ln>
        </p:spPr>
      </p:sp>
      <p:sp>
        <p:nvSpPr>
          <p:cNvPr name="AutoShape 10" id="10"/>
          <p:cNvSpPr/>
          <p:nvPr/>
        </p:nvSpPr>
        <p:spPr>
          <a:xfrm>
            <a:off x="1009650" y="-6168487"/>
            <a:ext cx="0" cy="18469733"/>
          </a:xfrm>
          <a:prstGeom prst="line">
            <a:avLst/>
          </a:prstGeom>
          <a:ln cap="flat" w="19050">
            <a:solidFill>
              <a:srgbClr val="000000"/>
            </a:solidFill>
            <a:prstDash val="solid"/>
            <a:headEnd type="none" len="sm" w="sm"/>
            <a:tailEnd type="none" len="sm" w="sm"/>
          </a:ln>
        </p:spPr>
      </p:sp>
      <p:sp>
        <p:nvSpPr>
          <p:cNvPr name="AutoShape 11" id="11"/>
          <p:cNvSpPr/>
          <p:nvPr/>
        </p:nvSpPr>
        <p:spPr>
          <a:xfrm>
            <a:off x="17278350" y="-6354280"/>
            <a:ext cx="0" cy="18469733"/>
          </a:xfrm>
          <a:prstGeom prst="line">
            <a:avLst/>
          </a:prstGeom>
          <a:ln cap="flat" w="19050">
            <a:solidFill>
              <a:srgbClr val="000000"/>
            </a:solidFill>
            <a:prstDash val="solid"/>
            <a:headEnd type="none" len="sm" w="sm"/>
            <a:tailEnd type="none" len="sm" w="sm"/>
          </a:ln>
        </p:spPr>
      </p:sp>
      <p:sp>
        <p:nvSpPr>
          <p:cNvPr name="Freeform 12" id="12"/>
          <p:cNvSpPr/>
          <p:nvPr/>
        </p:nvSpPr>
        <p:spPr>
          <a:xfrm flipH="false" flipV="false" rot="0">
            <a:off x="8656142" y="2726290"/>
            <a:ext cx="975716" cy="741544"/>
          </a:xfrm>
          <a:custGeom>
            <a:avLst/>
            <a:gdLst/>
            <a:ahLst/>
            <a:cxnLst/>
            <a:rect r="r" b="b" t="t" l="l"/>
            <a:pathLst>
              <a:path h="741544" w="975716">
                <a:moveTo>
                  <a:pt x="0" y="0"/>
                </a:moveTo>
                <a:lnTo>
                  <a:pt x="975716" y="0"/>
                </a:lnTo>
                <a:lnTo>
                  <a:pt x="975716" y="741545"/>
                </a:lnTo>
                <a:lnTo>
                  <a:pt x="0" y="7415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3919017" y="3755303"/>
            <a:ext cx="10449966" cy="3400425"/>
          </a:xfrm>
          <a:prstGeom prst="rect">
            <a:avLst/>
          </a:prstGeom>
        </p:spPr>
        <p:txBody>
          <a:bodyPr anchor="t" rtlCol="false" tIns="0" lIns="0" bIns="0" rIns="0">
            <a:spAutoFit/>
          </a:bodyPr>
          <a:lstStyle/>
          <a:p>
            <a:pPr algn="just">
              <a:lnSpc>
                <a:spcPts val="3840"/>
              </a:lnSpc>
            </a:pPr>
            <a:r>
              <a:rPr lang="en-US" sz="3200" i="true" spc="32">
                <a:solidFill>
                  <a:srgbClr val="000000"/>
                </a:solidFill>
                <a:latin typeface="Playfair Display Italics"/>
                <a:ea typeface="Playfair Display Italics"/>
                <a:cs typeface="Playfair Display Italics"/>
                <a:sym typeface="Playfair Display Italics"/>
              </a:rPr>
              <a:t>In conclusion, the urgency of addressing climate change and transitioning to sustainable solutions cannot be overstated. Each one of us has a crucial role to play in supporting the adoption of green practices and technologies. The olive branch has been extended and it is only time that the global and Indian population recognise the potential and start taking advantages of such practices.</a:t>
            </a:r>
          </a:p>
        </p:txBody>
      </p:sp>
      <p:grpSp>
        <p:nvGrpSpPr>
          <p:cNvPr name="Group 14" id="14"/>
          <p:cNvGrpSpPr/>
          <p:nvPr/>
        </p:nvGrpSpPr>
        <p:grpSpPr>
          <a:xfrm rot="0">
            <a:off x="540532" y="8694910"/>
            <a:ext cx="1050645" cy="1222569"/>
            <a:chOff x="0" y="0"/>
            <a:chExt cx="698500" cy="812800"/>
          </a:xfrm>
        </p:grpSpPr>
        <p:sp>
          <p:nvSpPr>
            <p:cNvPr name="Freeform 15" id="15"/>
            <p:cNvSpPr/>
            <p:nvPr/>
          </p:nvSpPr>
          <p:spPr>
            <a:xfrm flipH="false" flipV="false" rot="0">
              <a:off x="0" y="18240"/>
              <a:ext cx="698500" cy="776320"/>
            </a:xfrm>
            <a:custGeom>
              <a:avLst/>
              <a:gdLst/>
              <a:ahLst/>
              <a:cxnLst/>
              <a:rect r="r" b="b" t="t" l="l"/>
              <a:pathLst>
                <a:path h="776320" w="698500">
                  <a:moveTo>
                    <a:pt x="431352" y="29529"/>
                  </a:moveTo>
                  <a:lnTo>
                    <a:pt x="616398" y="137191"/>
                  </a:lnTo>
                  <a:cubicBezTo>
                    <a:pt x="667229" y="166766"/>
                    <a:pt x="698500" y="221139"/>
                    <a:pt x="698500" y="279948"/>
                  </a:cubicBezTo>
                  <a:lnTo>
                    <a:pt x="698500" y="496372"/>
                  </a:lnTo>
                  <a:cubicBezTo>
                    <a:pt x="698500" y="555181"/>
                    <a:pt x="667229" y="609554"/>
                    <a:pt x="616398" y="639129"/>
                  </a:cubicBezTo>
                  <a:lnTo>
                    <a:pt x="431352" y="746791"/>
                  </a:lnTo>
                  <a:cubicBezTo>
                    <a:pt x="380600" y="776320"/>
                    <a:pt x="317900" y="776320"/>
                    <a:pt x="267148" y="746791"/>
                  </a:cubicBezTo>
                  <a:lnTo>
                    <a:pt x="82102" y="639129"/>
                  </a:lnTo>
                  <a:cubicBezTo>
                    <a:pt x="31271" y="609554"/>
                    <a:pt x="0" y="555181"/>
                    <a:pt x="0" y="496372"/>
                  </a:cubicBezTo>
                  <a:lnTo>
                    <a:pt x="0" y="279948"/>
                  </a:lnTo>
                  <a:cubicBezTo>
                    <a:pt x="0" y="221139"/>
                    <a:pt x="31271" y="166766"/>
                    <a:pt x="82102" y="137191"/>
                  </a:cubicBezTo>
                  <a:lnTo>
                    <a:pt x="267148" y="29529"/>
                  </a:lnTo>
                  <a:cubicBezTo>
                    <a:pt x="317900" y="0"/>
                    <a:pt x="380600" y="0"/>
                    <a:pt x="431352" y="29529"/>
                  </a:cubicBezTo>
                  <a:close/>
                </a:path>
              </a:pathLst>
            </a:custGeom>
            <a:solidFill>
              <a:srgbClr val="08A54C"/>
            </a:solidFill>
          </p:spPr>
        </p:sp>
        <p:sp>
          <p:nvSpPr>
            <p:cNvPr name="TextBox 16" id="16"/>
            <p:cNvSpPr txBox="true"/>
            <p:nvPr/>
          </p:nvSpPr>
          <p:spPr>
            <a:xfrm>
              <a:off x="0" y="73025"/>
              <a:ext cx="698500" cy="600075"/>
            </a:xfrm>
            <a:prstGeom prst="rect">
              <a:avLst/>
            </a:prstGeom>
          </p:spPr>
          <p:txBody>
            <a:bodyPr anchor="ctr" rtlCol="false" tIns="50800" lIns="50800" bIns="50800" rIns="50800"/>
            <a:lstStyle/>
            <a:p>
              <a:pPr algn="ctr">
                <a:lnSpc>
                  <a:spcPts val="3919"/>
                </a:lnSpc>
              </a:pPr>
              <a:r>
                <a:rPr lang="en-US" sz="2799">
                  <a:solidFill>
                    <a:srgbClr val="FFFFFF"/>
                  </a:solidFill>
                  <a:latin typeface="Gotham"/>
                  <a:ea typeface="Gotham"/>
                  <a:cs typeface="Gotham"/>
                  <a:sym typeface="Gotham"/>
                </a:rPr>
                <a:t>09</a:t>
              </a:r>
            </a:p>
          </p:txBody>
        </p:sp>
      </p:grpSp>
      <p:sp>
        <p:nvSpPr>
          <p:cNvPr name="Freeform 17" id="17"/>
          <p:cNvSpPr/>
          <p:nvPr/>
        </p:nvSpPr>
        <p:spPr>
          <a:xfrm flipH="false" flipV="false" rot="0">
            <a:off x="1328513" y="1414436"/>
            <a:ext cx="813484" cy="1007816"/>
          </a:xfrm>
          <a:custGeom>
            <a:avLst/>
            <a:gdLst/>
            <a:ahLst/>
            <a:cxnLst/>
            <a:rect r="r" b="b" t="t" l="l"/>
            <a:pathLst>
              <a:path h="1007816" w="813484">
                <a:moveTo>
                  <a:pt x="0" y="0"/>
                </a:moveTo>
                <a:lnTo>
                  <a:pt x="813484" y="0"/>
                </a:lnTo>
                <a:lnTo>
                  <a:pt x="813484" y="1007816"/>
                </a:lnTo>
                <a:lnTo>
                  <a:pt x="0" y="1007816"/>
                </a:lnTo>
                <a:lnTo>
                  <a:pt x="0" y="0"/>
                </a:lnTo>
                <a:close/>
              </a:path>
            </a:pathLst>
          </a:custGeom>
          <a:blipFill>
            <a:blip r:embed="rId4"/>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DAGhgtOnKhE</dc:identifier>
  <dcterms:modified xsi:type="dcterms:W3CDTF">2011-08-01T06:04:30Z</dcterms:modified>
  <cp:revision>1</cp:revision>
  <dc:title>repair refurbish reuse</dc:title>
</cp:coreProperties>
</file>